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fce34ba9b264b40" /><Relationship Type="http://schemas.openxmlformats.org/officeDocument/2006/relationships/extended-properties" Target="/docProps/app.xml" Id="Rf21e2f26246a4ee5" /><Relationship Type="http://schemas.openxmlformats.org/officeDocument/2006/relationships/officeDocument" Target="/ppt/presentation.xml" Id="R9b61e49e312b492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7c35a9fa8db4944"/>
  </p:sldMasterIdLst>
  <p:notesMasterIdLst>
    <p:notesMasterId xmlns:r="http://schemas.openxmlformats.org/officeDocument/2006/relationships" r:id="Rf793e1d893424ccd"/>
  </p:notesMasterIdLst>
  <p:sldIdLst>
    <p:sldId xmlns:r="http://schemas.openxmlformats.org/officeDocument/2006/relationships" id="256" r:id="Rc1fec1ce33fa4fcf"/>
    <p:sldId xmlns:r="http://schemas.openxmlformats.org/officeDocument/2006/relationships" id="257" r:id="R1a6ba69fff964546"/>
    <p:sldId xmlns:r="http://schemas.openxmlformats.org/officeDocument/2006/relationships" id="258" r:id="Rb6fe02315ca64a96"/>
    <p:sldId xmlns:r="http://schemas.openxmlformats.org/officeDocument/2006/relationships" id="259" r:id="R11a5eadac8084c7a"/>
    <p:sldId xmlns:r="http://schemas.openxmlformats.org/officeDocument/2006/relationships" id="260" r:id="Re74b8ae5623944d1"/>
    <p:sldId xmlns:r="http://schemas.openxmlformats.org/officeDocument/2006/relationships" id="261" r:id="Rcf0da420609f4ea0"/>
    <p:sldId xmlns:r="http://schemas.openxmlformats.org/officeDocument/2006/relationships" id="262" r:id="R2d14856eedd145d8"/>
    <p:sldId xmlns:r="http://schemas.openxmlformats.org/officeDocument/2006/relationships" id="263" r:id="R1ba050e668be42a4"/>
    <p:sldId xmlns:r="http://schemas.openxmlformats.org/officeDocument/2006/relationships" id="264" r:id="R1e22004e06264a6f"/>
    <p:sldId xmlns:r="http://schemas.openxmlformats.org/officeDocument/2006/relationships" id="265" r:id="R5c6001ad6e554108"/>
    <p:sldId xmlns:r="http://schemas.openxmlformats.org/officeDocument/2006/relationships" id="266" r:id="Rc215c70650b346b1"/>
    <p:sldId xmlns:r="http://schemas.openxmlformats.org/officeDocument/2006/relationships" id="267" r:id="R5d25c3327660437f"/>
    <p:sldId xmlns:r="http://schemas.openxmlformats.org/officeDocument/2006/relationships" id="268" r:id="R9be326440a0244af"/>
    <p:sldId xmlns:r="http://schemas.openxmlformats.org/officeDocument/2006/relationships" id="269" r:id="R094d66c84949409d"/>
    <p:sldId xmlns:r="http://schemas.openxmlformats.org/officeDocument/2006/relationships" id="270" r:id="Rc66cb4bd527c47fb"/>
    <p:sldId xmlns:r="http://schemas.openxmlformats.org/officeDocument/2006/relationships" id="271" r:id="Rd3c46979e3d24741"/>
    <p:sldId xmlns:r="http://schemas.openxmlformats.org/officeDocument/2006/relationships" id="272" r:id="Rd9bb92ace0004522"/>
    <p:sldId xmlns:r="http://schemas.openxmlformats.org/officeDocument/2006/relationships" id="273" r:id="R8275d93fdacd474a"/>
    <p:sldId xmlns:r="http://schemas.openxmlformats.org/officeDocument/2006/relationships" id="274" r:id="R16609f62a9084582"/>
    <p:sldId xmlns:r="http://schemas.openxmlformats.org/officeDocument/2006/relationships" id="275" r:id="R49ce1826b6424c0a"/>
    <p:sldId xmlns:r="http://schemas.openxmlformats.org/officeDocument/2006/relationships" id="276" r:id="R9d81b864a1a54ec2"/>
    <p:sldId xmlns:r="http://schemas.openxmlformats.org/officeDocument/2006/relationships" id="277" r:id="Ra13a00fdc1a24421"/>
    <p:sldId xmlns:r="http://schemas.openxmlformats.org/officeDocument/2006/relationships" id="278" r:id="R79fa2d34a67a4bc7"/>
  </p:sldIdLst>
  <p:sldSz cx="12192000" cy="6858000"/>
  <p:notesSz cx="6858000" cy="9144000"/>
  <p:defaultTextStyle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248e00b5aa04e7f" /><Relationship Type="http://schemas.openxmlformats.org/officeDocument/2006/relationships/slideMaster" Target="/ppt/slideMasters/slideMaster1.xml" Id="R07c35a9fa8db4944" /><Relationship Type="http://schemas.openxmlformats.org/officeDocument/2006/relationships/notesMaster" Target="/ppt/notesMasters/notesMaster1.xml" Id="Rf793e1d893424ccd" /><Relationship Type="http://schemas.openxmlformats.org/officeDocument/2006/relationships/presProps" Target="/ppt/presProps.xml" Id="R2c1537e311b347bc" /><Relationship Type="http://schemas.openxmlformats.org/officeDocument/2006/relationships/viewProps" Target="/ppt/viewProps.xml" Id="Rf090c1c0369747cb" /><Relationship Type="http://schemas.openxmlformats.org/officeDocument/2006/relationships/tableStyles" Target="/ppt/tableStyles.xml" Id="R7f1334ad9a634b55" /><Relationship Type="http://schemas.openxmlformats.org/officeDocument/2006/relationships/slide" Target="/ppt/slides/slide1.xml" Id="Rc1fec1ce33fa4fcf" /><Relationship Type="http://schemas.openxmlformats.org/officeDocument/2006/relationships/slide" Target="/ppt/slides/slide2.xml" Id="R1a6ba69fff964546" /><Relationship Type="http://schemas.openxmlformats.org/officeDocument/2006/relationships/slide" Target="/ppt/slides/slide3.xml" Id="Rb6fe02315ca64a96" /><Relationship Type="http://schemas.openxmlformats.org/officeDocument/2006/relationships/slide" Target="/ppt/slides/slide4.xml" Id="R11a5eadac8084c7a" /><Relationship Type="http://schemas.openxmlformats.org/officeDocument/2006/relationships/slide" Target="/ppt/slides/slide5.xml" Id="Re74b8ae5623944d1" /><Relationship Type="http://schemas.openxmlformats.org/officeDocument/2006/relationships/slide" Target="/ppt/slides/slide6.xml" Id="Rcf0da420609f4ea0" /><Relationship Type="http://schemas.openxmlformats.org/officeDocument/2006/relationships/slide" Target="/ppt/slides/slide7.xml" Id="R2d14856eedd145d8" /><Relationship Type="http://schemas.openxmlformats.org/officeDocument/2006/relationships/slide" Target="/ppt/slides/slide8.xml" Id="R1ba050e668be42a4" /><Relationship Type="http://schemas.openxmlformats.org/officeDocument/2006/relationships/slide" Target="/ppt/slides/slide9.xml" Id="R1e22004e06264a6f" /><Relationship Type="http://schemas.openxmlformats.org/officeDocument/2006/relationships/slide" Target="/ppt/slides/slide10.xml" Id="R5c6001ad6e554108" /><Relationship Type="http://schemas.openxmlformats.org/officeDocument/2006/relationships/slide" Target="/ppt/slides/slide11.xml" Id="Rc215c70650b346b1" /><Relationship Type="http://schemas.openxmlformats.org/officeDocument/2006/relationships/slide" Target="/ppt/slides/slide12.xml" Id="R5d25c3327660437f" /><Relationship Type="http://schemas.openxmlformats.org/officeDocument/2006/relationships/slide" Target="/ppt/slides/slide13.xml" Id="R9be326440a0244af" /><Relationship Type="http://schemas.openxmlformats.org/officeDocument/2006/relationships/slide" Target="/ppt/slides/slide14.xml" Id="R094d66c84949409d" /><Relationship Type="http://schemas.openxmlformats.org/officeDocument/2006/relationships/slide" Target="/ppt/slides/slide15.xml" Id="Rc66cb4bd527c47fb" /><Relationship Type="http://schemas.openxmlformats.org/officeDocument/2006/relationships/slide" Target="/ppt/slides/slide16.xml" Id="Rd3c46979e3d24741" /><Relationship Type="http://schemas.openxmlformats.org/officeDocument/2006/relationships/slide" Target="/ppt/slides/slide17.xml" Id="Rd9bb92ace0004522" /><Relationship Type="http://schemas.openxmlformats.org/officeDocument/2006/relationships/slide" Target="/ppt/slides/slide18.xml" Id="R8275d93fdacd474a" /><Relationship Type="http://schemas.openxmlformats.org/officeDocument/2006/relationships/slide" Target="/ppt/slides/slide19.xml" Id="R16609f62a9084582" /><Relationship Type="http://schemas.openxmlformats.org/officeDocument/2006/relationships/slide" Target="/ppt/slides/slide20.xml" Id="R49ce1826b6424c0a" /><Relationship Type="http://schemas.openxmlformats.org/officeDocument/2006/relationships/slide" Target="/ppt/slides/slide21.xml" Id="R9d81b864a1a54ec2" /><Relationship Type="http://schemas.openxmlformats.org/officeDocument/2006/relationships/slide" Target="/ppt/slides/slide22.xml" Id="Ra13a00fdc1a24421" /><Relationship Type="http://schemas.openxmlformats.org/officeDocument/2006/relationships/slide" Target="/ppt/slides/slide23.xml" Id="R79fa2d34a67a4bc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86d52d25932479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10b0334ab7d4e77" /><Relationship Type="http://schemas.openxmlformats.org/officeDocument/2006/relationships/notesMaster" Target="/ppt/notesMasters/notesMaster1.xml" Id="R1610210d7d72478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f69ab5956184b6f" /><Relationship Type="http://schemas.openxmlformats.org/officeDocument/2006/relationships/notesMaster" Target="/ppt/notesMasters/notesMaster1.xml" Id="R000243b83c6a459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6c78bc0f3a74f16" /><Relationship Type="http://schemas.openxmlformats.org/officeDocument/2006/relationships/notesMaster" Target="/ppt/notesMasters/notesMaster1.xml" Id="Rd551341f770149a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f434940df104ed0" /><Relationship Type="http://schemas.openxmlformats.org/officeDocument/2006/relationships/notesMaster" Target="/ppt/notesMasters/notesMaster1.xml" Id="R98cb78ad4ba245d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fd8d751b2944e66" /><Relationship Type="http://schemas.openxmlformats.org/officeDocument/2006/relationships/notesMaster" Target="/ppt/notesMasters/notesMaster1.xml" Id="R74769dfb1543416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77f24cfbeab426c" /><Relationship Type="http://schemas.openxmlformats.org/officeDocument/2006/relationships/notesMaster" Target="/ppt/notesMasters/notesMaster1.xml" Id="R605e16abb6e440e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d24c58b382f4de8" /><Relationship Type="http://schemas.openxmlformats.org/officeDocument/2006/relationships/notesMaster" Target="/ppt/notesMasters/notesMaster1.xml" Id="Rc94052b98866475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b63a499be3d4306" /><Relationship Type="http://schemas.openxmlformats.org/officeDocument/2006/relationships/notesMaster" Target="/ppt/notesMasters/notesMaster1.xml" Id="R855f491a9ed3461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c1574e536e6445c" /><Relationship Type="http://schemas.openxmlformats.org/officeDocument/2006/relationships/notesMaster" Target="/ppt/notesMasters/notesMaster1.xml" Id="R72476325a20b426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c92dd0e1d3b4a23" /><Relationship Type="http://schemas.openxmlformats.org/officeDocument/2006/relationships/notesMaster" Target="/ppt/notesMasters/notesMaster1.xml" Id="R9b9efd51c64646d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889f3389040441c" /><Relationship Type="http://schemas.openxmlformats.org/officeDocument/2006/relationships/notesMaster" Target="/ppt/notesMasters/notesMaster1.xml" Id="R120cd9629e8c4b5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91239c77c66495f" /><Relationship Type="http://schemas.openxmlformats.org/officeDocument/2006/relationships/notesMaster" Target="/ppt/notesMasters/notesMaster1.xml" Id="R12f73117f0d1490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319957b04e74085" /><Relationship Type="http://schemas.openxmlformats.org/officeDocument/2006/relationships/notesMaster" Target="/ppt/notesMasters/notesMaster1.xml" Id="Rd632c34ecf8646e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e613176032f4770" /><Relationship Type="http://schemas.openxmlformats.org/officeDocument/2006/relationships/notesMaster" Target="/ppt/notesMasters/notesMaster1.xml" Id="Rb0e39bb55b05463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49a0b320d0f4d02" /><Relationship Type="http://schemas.openxmlformats.org/officeDocument/2006/relationships/notesMaster" Target="/ppt/notesMasters/notesMaster1.xml" Id="R45a470bd1308455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c1919c95edb4f61" /><Relationship Type="http://schemas.openxmlformats.org/officeDocument/2006/relationships/notesMaster" Target="/ppt/notesMasters/notesMaster1.xml" Id="R0b7711e5597f427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ff8ca3d62074ad7" /><Relationship Type="http://schemas.openxmlformats.org/officeDocument/2006/relationships/notesMaster" Target="/ppt/notesMasters/notesMaster1.xml" Id="R8662427c204b400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6ef81b4e2354252" /><Relationship Type="http://schemas.openxmlformats.org/officeDocument/2006/relationships/notesMaster" Target="/ppt/notesMasters/notesMaster1.xml" Id="R26bd591c045b4c4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03f67bdf38a476e" /><Relationship Type="http://schemas.openxmlformats.org/officeDocument/2006/relationships/notesMaster" Target="/ppt/notesMasters/notesMaster1.xml" Id="R36be252b46484ef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edbed83968b43de" /><Relationship Type="http://schemas.openxmlformats.org/officeDocument/2006/relationships/notesMaster" Target="/ppt/notesMasters/notesMaster1.xml" Id="R55f1aa9be9274b8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6a68efac3d84417" /><Relationship Type="http://schemas.openxmlformats.org/officeDocument/2006/relationships/notesMaster" Target="/ppt/notesMasters/notesMaster1.xml" Id="R3e4cabc16c8f41f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07a96ff0de4423a" /><Relationship Type="http://schemas.openxmlformats.org/officeDocument/2006/relationships/notesMaster" Target="/ppt/notesMasters/notesMaster1.xml" Id="R8b15490c29514ef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5ffe278bfb44834" /><Relationship Type="http://schemas.openxmlformats.org/officeDocument/2006/relationships/notesMaster" Target="/ppt/notesMasters/notesMaster1.xml" Id="R56cc61dcb6a14e5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권장 시간: 1분</a:t>
            </a:r>
            <a:br/>
            <a:br/>
            <a:r>
              <a:t>“AI를 아직 안 써 보셨나요? 오늘은 AI가 여러분의 일을 어떻게 돕는지, 화면에 나오는 낯선 말들이 무슨 뜻인지 알아봅니다.” 1차시에서 세 AI 직원이 출근했던 것을 떠올리게 합니다.</a:t>
            </a:r>
            <a:br/>
            <a:endParaRPr/>
          </a:p>
          <a:p xmlns:a="http://schemas.openxmlformats.org/drawingml/2006/main">
            <a:br/>
            <a:br/>
            <a:r>
              <a:t>삽화: © みふねたかし / いらすとや</a:t>
            </a:r>
            <a:br/>
            <a:r>
              <a:t>https://www.irasutoya.com/2024/05/ai_0817088791.html</a:t>
            </a:r>
            <a:br/>
            <a:r>
              <a:t>이용 조건: https://www.irasutoya.com/p/terms.html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권장 시간: 2분</a:t>
            </a:r>
            <a:br/>
            <a:br/>
            <a:r>
              <a:t>처음에는 “AI를 반드시 도입해야 한다”는 압박을 낮춥니다. 청소년을 만나는 일, 교육적 판단, 응급 상황 판단, 신뢰 형성은 현장 강사의 책임이며 AI는 자료 초안과 반복 업무를 도울 수 있다고 설명합니다.</a:t>
            </a:r>
            <a:br/>
            <a:endParaRPr/>
          </a:p>
          <a:p xmlns:a="http://schemas.openxmlformats.org/drawingml/2006/main">
            <a:br/>
            <a:br/>
            <a:r>
              <a:t>삽화: © みふねたかし / いらすとや</a:t>
            </a:r>
            <a:br/>
            <a:r>
              <a:t>https://www.irasutoya.com/2024/05/ai_02077105827.html</a:t>
            </a:r>
            <a:br/>
            <a:r>
              <a:t>이용 조건: https://www.irasutoya.com/p/terms.html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권장 시간: 2분</a:t>
            </a:r>
            <a:br/>
            <a:br/>
            <a:r>
              <a:t>네 가지 중 하나를 손가락으로 골라 보게 합니다. “청소년 대상 프로그램 이름 하나 짓는 데 얼마나 걸리나요?” 등을 질문하고, 뒤 차시에서 이 업무들이 하나의 수련관 홈페이지 결과물로 이어진다고 소개합니다.</a:t>
            </a:r>
            <a:br/>
            <a:endParaRPr/>
          </a:p>
          <a:p xmlns:a="http://schemas.openxmlformats.org/drawingml/2006/main">
            <a:br/>
            <a:br/>
            <a:r>
              <a:t>삽화: © みふねたかし / いらすとや</a:t>
            </a:r>
            <a:br/>
            <a:r>
              <a:t>https://www.irasutoya.com/2021/01/blog-post_17.html</a:t>
            </a:r>
            <a:br/>
            <a:r>
              <a:t>이용 조건: https://www.irasutoya.com/p/terms.html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권장 시간: 2분</a:t>
            </a:r>
            <a:br/>
            <a:br/>
            <a:r>
              <a:t>교사들에게 익숙한 네 가지 강점만 보여 줍니다. 실제 시간 단축 수치 등 근거 없는 통계는 사용하지 않습니다. 행사 모집 안내는 사실 확인, 홈페이지는 서비스 운영 요건 검토가 필요합니다.</a:t>
            </a:r>
            <a:br/>
            <a:endParaRPr/>
          </a:p>
          <a:p xmlns:a="http://schemas.openxmlformats.org/drawingml/2006/main">
            <a:br/>
            <a:br/>
            <a:r>
              <a:t>삽화: © みふねたかし / いらすとや</a:t>
            </a:r>
            <a:br/>
            <a:r>
              <a:t>https://www.irasutoya.com/2024/05/ai_0887710706.html</a:t>
            </a:r>
            <a:br/>
            <a:r>
              <a:t>이용 조건: https://www.irasutoya.com/p/terms.html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권장 시간: 2분</a:t>
            </a:r>
            <a:br/>
            <a:br/>
            <a:r>
              <a:t>AI를 “결정권자”로 설명하지 않습니다. 특히 청소년의 안전, 상담, 보호자 연락, 평가/선발, 개인정보 처리는 기관과 강사가 정한 절차를 따라야 한다고 설명합니다.</a:t>
            </a:r>
            <a:br/>
            <a:endParaRPr/>
          </a:p>
          <a:p xmlns:a="http://schemas.openxmlformats.org/drawingml/2006/main">
            <a:br/>
            <a:br/>
            <a:r>
              <a:t>삽화: © みふねたかし / いらすとや</a:t>
            </a:r>
            <a:br/>
            <a:r>
              <a:t>https://www.irasutoya.com/2021/06/blog-post_09.html</a:t>
            </a:r>
            <a:br/>
            <a:r>
              <a:t>이용 조건: https://www.irasutoya.com/p/terms.html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권장 시간: 2분</a:t>
            </a:r>
            <a:br/>
            <a:br/>
            <a:r>
              <a:t>용어를 4개 그룹으로 소개합니다. 기본 개념(정체), 대화법, 신뢰성 검토, 에이전트/홈페이지. “오늘 처음 이해한 단어가 3개만 생겨도 성공입니다”라고 안내합니다. 부록에 전체 용어 사전이 포함돼 있습니다.</a:t>
            </a:r>
            <a:br/>
            <a:endParaRPr/>
          </a:p>
          <a:p xmlns:a="http://schemas.openxmlformats.org/drawingml/2006/main">
            <a:br/>
            <a:br/>
            <a:r>
              <a:t>삽화: © みふねたかし / いらすとや</a:t>
            </a:r>
            <a:br/>
            <a:r>
              <a:t>https://www.irasutoya.com/2020/11/blog-post_3.html</a:t>
            </a:r>
            <a:br/>
            <a:r>
              <a:t>이용 조건: https://www.irasutoya.com/p/terms.html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권장 시간: 2분</a:t>
            </a:r>
            <a:br/>
            <a:br/>
            <a:r>
              <a:t>생성형 AI를 모든 AI와 같은 뜻으로 쓰지 않도록 합니다. AI는 큰 범주입니다. AI가 반드시 정답을 알아서 맞힌다는 뜻은 아니라는 점도 언급합니다. 예시는 개념 설명용입니다.</a:t>
            </a:r>
            <a:br/>
            <a:endParaRPr/>
          </a:p>
          <a:p xmlns:a="http://schemas.openxmlformats.org/drawingml/2006/main">
            <a:br/>
            <a:br/>
            <a:r>
              <a:t>삽화: © みふねたかし / いらすとや</a:t>
            </a:r>
            <a:br/>
            <a:r>
              <a:t>https://www.irasutoya.com/2024/05/ai_0664472612.html</a:t>
            </a:r>
            <a:br/>
            <a:r>
              <a:t>이용 조건: https://www.irasutoya.com/p/terms.html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권장 시간: 2분</a:t>
            </a:r>
            <a:br/>
            <a:br/>
            <a:r>
              <a:t>모델은 학습된 AI 시스템입니다. LLM은 대규모 언어 모델로 언어를 다루는 데 강합니다. “AI 앱 이름”과 “모델”은 다른 수준의 말이라는 것도 짚습니다. 예: ChatGPT는 이용하는 서비스, 그 안에서 여러 모델을 사용할 수 있습니다.</a:t>
            </a:r>
            <a:br/>
            <a:endParaRPr/>
          </a:p>
          <a:p xmlns:a="http://schemas.openxmlformats.org/drawingml/2006/main">
            <a:br/>
            <a:br/>
            <a:r>
              <a:t>삽화: © みふねたかし / いらすとや</a:t>
            </a:r>
            <a:br/>
            <a:r>
              <a:t>https://www.irasutoya.com/2024/12/ai.html</a:t>
            </a:r>
            <a:br/>
            <a:r>
              <a:t>이용 조건: https://www.irasutoya.com/p/terms.html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권장 시간: 3분</a:t>
            </a:r>
            <a:br/>
            <a:br/>
            <a:r>
              <a:t>직접 “프롬프트”라고 발음하게 합니다. 특별한 명령어를 반드시 써야 하는 것은 아니며 일상적인 한국어도 프롬프트가 될 수 있습니다. 학생·학부모용 문구는 대화를 이어 가며 수정할 수 있습니다.</a:t>
            </a:r>
            <a:br/>
            <a:endParaRPr/>
          </a:p>
          <a:p xmlns:a="http://schemas.openxmlformats.org/drawingml/2006/main">
            <a:br/>
            <a:br/>
            <a:r>
              <a:t>삽화: © みふねたかし / いらすとや</a:t>
            </a:r>
            <a:br/>
            <a:r>
              <a:t>https://www.irasutoya.com/2024/05/ai.html</a:t>
            </a:r>
            <a:br/>
            <a:r>
              <a:t>이용 조건: https://www.irasutoya.com/p/terms.html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권장 시간: 3분</a:t>
            </a:r>
            <a:br/>
            <a:br/>
            <a:r>
              <a:t>인수인계 비유를 되살립니다. 같은 “안내문”이라도 기관, 대상, 프로그램 정보가 있어야 결과가 좋아집니다. 초보자는 한 번에 완벽한 문장을 만들 필요 없고 부족한 정보를 추가할 수 있습니다.</a:t>
            </a:r>
            <a:br/>
            <a:endParaRPr/>
          </a:p>
          <a:p xmlns:a="http://schemas.openxmlformats.org/drawingml/2006/main">
            <a:br/>
            <a:br/>
            <a:r>
              <a:t>삽화: © みふねたかし / いらすとや</a:t>
            </a:r>
            <a:br/>
            <a:r>
              <a:t>https://www.irasutoya.com/2024/05/ai_0887710706.html</a:t>
            </a:r>
            <a:br/>
            <a:r>
              <a:t>이용 조건: https://www.irasutoya.com/p/terms.html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권장 시간: 2분</a:t>
            </a:r>
            <a:br/>
            <a:br/>
            <a:r>
              <a:t>3차시에는 프롬프트를 깊게 배우므로 오늘은 용어의 역할을 이해하는 것으로 충분합니다. 출력형식이란 표, 목록, 제목 3개처럼 받기 원하는 결과의 모양입니다.</a:t>
            </a:r>
            <a:br/>
            <a:endParaRPr/>
          </a:p>
          <a:p xmlns:a="http://schemas.openxmlformats.org/drawingml/2006/main">
            <a:br/>
            <a:br/>
            <a:r>
              <a:t>삽화: © みふねたかし / いらすとや</a:t>
            </a:r>
            <a:br/>
            <a:r>
              <a:t>https://www.irasutoya.com/2021/06/blog-post_03.html</a:t>
            </a:r>
            <a:br/>
            <a:r>
              <a:t>이용 조건: https://www.irasutoya.com/p/terms.html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권장 시간: 2분</a:t>
            </a:r>
            <a:br/>
            <a:br/>
            <a:r>
              <a:t>토큰은 일반적인 글자 수가 아니라 모델 내부의 텍스트 처리 단위입니다. 컨텍스트 창은 한 번에 처리하는 정보량의 한계라는 비유를 사용하며, 실제 한도는 모델과 기능에 따라 다르므로 숫자를 외우게 하지 않습니다. 단순한 설명을 위해 “작은 조각”, “작업 책상”으로 비유합니다.</a:t>
            </a:r>
            <a:br/>
            <a:br/>
            <a:r>
              <a:t>[Sources]</a:t>
            </a:r>
            <a:br/>
            <a:r>
              <a:t>https://help.openai.com/en/articles/4936856-understanding-and-counting-tokens</a:t>
            </a:r>
            <a:br/>
            <a:endParaRPr/>
          </a:p>
          <a:p xmlns:a="http://schemas.openxmlformats.org/drawingml/2006/main">
            <a:br/>
            <a:br/>
            <a:r>
              <a:t>삽화: © みふねたかし / いらすとや</a:t>
            </a:r>
            <a:br/>
            <a:r>
              <a:t>https://www.irasutoya.com/2024/06/hbm.html</a:t>
            </a:r>
            <a:br/>
            <a:r>
              <a:t>이용 조건: https://www.irasutoya.com/p/terms.html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권장 시간: 2분</a:t>
            </a:r>
            <a:br/>
            <a:br/>
            <a:r>
              <a:t>멀티모달은 텍스트 말고 이미지/음성/영상 같은 서로 다른 종류의 정보를 다룬다는 뜻입니다. 모든 AI 서비스에서 모든 기능이 제공되는 것은 아니며 대상 서비스/계정에 따라 차이가 있습니다. 학생 자료나 사진 업로드는 반드시 허가와 동의, 기관 기준 확인이 우선입니다.</a:t>
            </a:r>
            <a:br/>
            <a:endParaRPr/>
          </a:p>
          <a:p xmlns:a="http://schemas.openxmlformats.org/drawingml/2006/main">
            <a:br/>
            <a:br/>
            <a:r>
              <a:t>삽화: © みふねたかし / いらすとや</a:t>
            </a:r>
            <a:br/>
            <a:r>
              <a:t>https://www.irasutoya.com/2021/06/blog-post_03.html</a:t>
            </a:r>
            <a:br/>
            <a:r>
              <a:t>이용 조건: https://www.irasutoya.com/p/terms.html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권장 시간: 3분</a:t>
            </a:r>
            <a:br/>
            <a:br/>
            <a:r>
              <a:t>에이전트는 “무조건 알아서 다 해준다”는 뜻이 아닙니다. 사람의 목표·권한·자료를 바탕으로 여러 단계를 진행한다는 식으로 설명합니다. 도구와 연결된 권한 내에서만 실행하고 중요 작업은 검토·승인이 필요합니다.</a:t>
            </a:r>
            <a:br/>
            <a:endParaRPr/>
          </a:p>
          <a:p xmlns:a="http://schemas.openxmlformats.org/drawingml/2006/main">
            <a:br/>
            <a:br/>
            <a:r>
              <a:t>삽화: © みふねたかし / いらすとや</a:t>
            </a:r>
            <a:br/>
            <a:r>
              <a:t>https://www.irasutoya.com/2020/04/blog-post_12.html</a:t>
            </a:r>
            <a:br/>
            <a:r>
              <a:t>이용 조건: https://www.irasutoya.com/p/terms.html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권장 시간: 2분</a:t>
            </a:r>
            <a:br/>
            <a:br/>
            <a:r>
              <a:t>정확한 비유를 복습합니다. Chat은 빠른 대화형 도움, Work는 여러 단계를 수행하고 완성물을 만드는 에이전트, Codex는 코드 작성/디버깅/테스트에 특화된 개발 도구입니다. Work도 사이트를 만들 수 있어 역할은 완전히 배타적이지 않습니다. 이용 가능 여부와 UI는 플랜·환경에 따라 달라집니다.</a:t>
            </a:r>
            <a:br/>
            <a:br/>
            <a:r>
              <a:t>[Sources]</a:t>
            </a:r>
            <a:br/>
            <a:r>
              <a:t>https://help.openai.com/en/articles/20001275-chatgpt-work-and-codex</a:t>
            </a:r>
            <a:br/>
            <a:endParaRPr/>
          </a:p>
          <a:p xmlns:a="http://schemas.openxmlformats.org/drawingml/2006/main">
            <a:br/>
            <a:br/>
            <a:r>
              <a:t>삽화: © みふねたかし / いらすとや</a:t>
            </a:r>
            <a:br/>
            <a:r>
              <a:t>https://www.irasutoya.com/2021/01/blog-post_42.html</a:t>
            </a:r>
            <a:br/>
            <a:r>
              <a:t>이용 조건: https://www.irasutoya.com/p/terms.html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권장 시간: 2분</a:t>
            </a:r>
            <a:br/>
            <a:br/>
            <a:r>
              <a:t>환각이라는 용어는 의료 증상과 무관하게 AI가 사실 아닌 내용을 그럴듯하게 답하는 현상을 가리킵니다. 청중에게 오류 두 군데를 찾아보게 합니다. 안전한 대안 표현은 “[확인 필요]”, “미정”입니다.</a:t>
            </a:r>
            <a:br/>
            <a:endParaRPr/>
          </a:p>
          <a:p xmlns:a="http://schemas.openxmlformats.org/drawingml/2006/main">
            <a:br/>
            <a:br/>
            <a:r>
              <a:t>삽화: © みふねたかし / いらすとや</a:t>
            </a:r>
            <a:br/>
            <a:r>
              <a:t>https://www.irasutoya.com/2024/05/ai_0887710706.html</a:t>
            </a:r>
            <a:br/>
            <a:r>
              <a:t>이용 조건: https://www.irasutoya.com/p/terms.html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권장 시간: 2분</a:t>
            </a:r>
            <a:br/>
            <a:br/>
            <a:r>
              <a:t>AI는 잘못된 링크나 존재하지 않는 출처를 제시할 수 있습니다. 가능하면 공식 기관 홈페이지나 운영 문서로 날짜/비용/자격을 대조합니다. 편향의 쉬운 예시는 성별/장애/가정형편에 대한 편견을 담은 활동 소개 표현입니다.</a:t>
            </a:r>
            <a:br/>
            <a:endParaRPr/>
          </a:p>
          <a:p xmlns:a="http://schemas.openxmlformats.org/drawingml/2006/main">
            <a:br/>
            <a:br/>
            <a:r>
              <a:t>삽화: © みふねたかし / いらすとや</a:t>
            </a:r>
            <a:br/>
            <a:r>
              <a:t>https://www.irasutoya.com/2021/01/blog-post_17.html</a:t>
            </a:r>
            <a:br/>
            <a:r>
              <a:t>이용 조건: https://www.irasutoya.com/p/terms.html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권장 시간: 2분</a:t>
            </a:r>
            <a:br/>
            <a:br/>
            <a:r>
              <a:t>개인정보 보호의 가장 쉬운 출발은 실습 때 가상의 기관 정보만 쓰는 것입니다. 저작권은 AI가 생성했다는 이유만으로 무조건 자유롭게 공개해도 된다는 뜻은 아닙니다. 기관의 정보보안·개인정보 처리 기준과 이용약관을 확인해야 합니다.</a:t>
            </a:r>
            <a:br/>
            <a:endParaRPr/>
          </a:p>
          <a:p xmlns:a="http://schemas.openxmlformats.org/drawingml/2006/main">
            <a:br/>
            <a:br/>
            <a:r>
              <a:t>삽화: © みふねたかし / いらすとや</a:t>
            </a:r>
            <a:br/>
            <a:r>
              <a:t>https://www.irasutoya.com/2021/01/blog-post_8.html</a:t>
            </a:r>
            <a:br/>
            <a:r>
              <a:t>이용 조건: https://www.irasutoya.com/p/terms.html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권장 시간: 1분</a:t>
            </a:r>
            <a:br/>
            <a:br/>
            <a:r>
              <a:t>초보자에게 HTML/서버 등 모든 기술을 배울 필요 없다고 말합니다. URL은 완전한 주소, 도메인은 이름, 호스팅은 사이트 파일을 제공하는 서비스라는 비유입니다. 4차시 이후 상세 실습에서 다시 다룹니다.</a:t>
            </a:r>
            <a:br/>
            <a:endParaRPr/>
          </a:p>
          <a:p xmlns:a="http://schemas.openxmlformats.org/drawingml/2006/main">
            <a:br/>
            <a:br/>
            <a:r>
              <a:t>삽화: © みふねたかし / いらすとや</a:t>
            </a:r>
            <a:br/>
            <a:r>
              <a:t>https://www.irasutoya.com/2021/01/blog-post_366.html</a:t>
            </a:r>
            <a:br/>
            <a:r>
              <a:t>이용 조건: https://www.irasutoya.com/p/terms.html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권장 시간: 1분</a:t>
            </a:r>
            <a:br/>
            <a:br/>
            <a:r>
              <a:t>웹 프로그래밍 수업이 아니라 용어 예고입니다. HTML은 구조, CSS는 스타일, 반응형은 화면 크기에 따라 배치가 변한다는 간단한 비유로 설명합니다. 5·6차시 코딩 시연에서 자연어 수정 요청이 가능하다는 동기를 줍니다.</a:t>
            </a:r>
            <a:br/>
            <a:endParaRPr/>
          </a:p>
          <a:p xmlns:a="http://schemas.openxmlformats.org/drawingml/2006/main">
            <a:br/>
            <a:br/>
            <a:r>
              <a:t>삽화: © みふねたかし / いらすとや</a:t>
            </a:r>
            <a:br/>
            <a:r>
              <a:t>https://www.irasutoya.com/2020/04/blog-post_838.html</a:t>
            </a:r>
            <a:br/>
            <a:r>
              <a:t>이용 조건: https://www.irasutoya.com/p/terms.html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권장 시간: 4분</a:t>
            </a:r>
            <a:br/>
            <a:br/>
            <a:r>
              <a:t>말로 맞히는 5문항 퀴즈입니다. 오른쪽 정답은 프레젠테이션 화면에서 손이나 포인터로 가리며 처음에는 보이지 않게 진행하거나 “오른쪽을 보지 말고”라고 안내합니다. 세 번째는 에이전트, 네 번째는 반응형이라는 것을 강조합니다.</a:t>
            </a:r>
            <a:br/>
            <a:endParaRPr/>
          </a:p>
          <a:p xmlns:a="http://schemas.openxmlformats.org/drawingml/2006/main">
            <a:br/>
            <a:br/>
            <a:r>
              <a:t>삽화: © みふねたかし / いらすとや</a:t>
            </a:r>
            <a:br/>
            <a:r>
              <a:t>https://www.irasutoya.com/2024/05/ai_02077105827.html</a:t>
            </a:r>
            <a:br/>
            <a:r>
              <a:t>이용 조건: https://www.irasutoya.com/p/terms.html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권장 시간: 5분</a:t>
            </a:r>
            <a:br/>
            <a:br/>
            <a:r>
              <a:t>접속 가능한 수강생은 직접 입력하고 어려운 분은 2인 1조로 합니다. 5분 실습에서 첫 답변을 훑은 뒤 “내가 고른 한 가지”를 결정합니다. 이 결과가 3차시 자문위원 Chat과 심화 아이디어 회의로 연결됩니다. 실습 시 실제 청소년 정보가 포함되지 않도록 안내합니다.</a:t>
            </a:r>
            <a:br/>
            <a:endParaRPr/>
          </a:p>
          <a:p xmlns:a="http://schemas.openxmlformats.org/drawingml/2006/main">
            <a:br/>
            <a:br/>
            <a:r>
              <a:t>삽화: © みふねたかし / いらすとや</a:t>
            </a:r>
            <a:br/>
            <a:r>
              <a:t>https://www.irasutoya.com/2020/04/blog-post_598.html</a:t>
            </a:r>
            <a:br/>
            <a:r>
              <a:t>이용 조건: https://www.irasutoya.com/p/terms.html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권장 시간: 1분</a:t>
            </a:r>
            <a:br/>
            <a:br/>
            <a:r>
              <a:t>오늘은 단어를 전부 외우는 것이 아니라 AI를 쓰는 이유와 용어를 구분할 수 있게 된 시간이었습니다. 뒤의 용어 사전 3쪽을 배포용으로 안내합니다. “3차시에는 오늘 실습에서 고른 일로 자문위원과 본격 회의한다”고 마무리합니다.</a:t>
            </a:r>
            <a:br/>
            <a:endParaRPr/>
          </a:p>
          <a:p xmlns:a="http://schemas.openxmlformats.org/drawingml/2006/main">
            <a:br/>
            <a:br/>
            <a:r>
              <a:t>삽화: © みふねたかし / いらすとや</a:t>
            </a:r>
            <a:br/>
            <a:r>
              <a:t>https://www.irasutoya.com/2024/05/ai_0664472612.html</a:t>
            </a:r>
            <a:br/>
            <a:r>
              <a:t>이용 조건: https://www.irasutoya.com/p/terms.html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135c19338744b5a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0ef5facd0f64af0" /><Relationship Type="http://schemas.openxmlformats.org/officeDocument/2006/relationships/slideLayout" Target="/ppt/slideLayouts/slideLayout1.xml" Id="R930e36013930470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30e360139304708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9c208691e8477a" /><Relationship Type="http://schemas.openxmlformats.org/officeDocument/2006/relationships/image" Target="/ppt/media/image.png" Id="R7ba192962c09490a" /><Relationship Type="http://schemas.openxmlformats.org/officeDocument/2006/relationships/notesSlide" Target="/ppt/notesSlides/notesSlide1.xml" Id="R577ce303a0da4c3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05954cd1d94483" /><Relationship Type="http://schemas.openxmlformats.org/officeDocument/2006/relationships/image" Target="/ppt/media/image2.png" Id="Rccb65143b95e4e12" /><Relationship Type="http://schemas.openxmlformats.org/officeDocument/2006/relationships/notesSlide" Target="/ppt/notesSlides/notesSlide2.xml" Id="R89c646a675dc4f3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f3ab6050ee4b45" /><Relationship Type="http://schemas.openxmlformats.org/officeDocument/2006/relationships/image" Target="/ppt/media/image3.png" Id="R93d988bc629544f8" /><Relationship Type="http://schemas.openxmlformats.org/officeDocument/2006/relationships/notesSlide" Target="/ppt/notesSlides/notesSlide3.xml" Id="R09a130569d8c4fd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ec3370b893409d" /><Relationship Type="http://schemas.openxmlformats.org/officeDocument/2006/relationships/image" Target="/ppt/media/image4.png" Id="R6076cb95179645cb" /><Relationship Type="http://schemas.openxmlformats.org/officeDocument/2006/relationships/notesSlide" Target="/ppt/notesSlides/notesSlide4.xml" Id="Rb144ea265c0c4d3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4e93d1becc4e06" /><Relationship Type="http://schemas.openxmlformats.org/officeDocument/2006/relationships/image" Target="/ppt/media/image5.png" Id="R6a99a2be035e45ec" /><Relationship Type="http://schemas.openxmlformats.org/officeDocument/2006/relationships/notesSlide" Target="/ppt/notesSlides/notesSlide5.xml" Id="R94172207804345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c9d07e42e246dc" /><Relationship Type="http://schemas.openxmlformats.org/officeDocument/2006/relationships/image" Target="/ppt/media/image6.png" Id="R9c2e6d0ae9f249fd" /><Relationship Type="http://schemas.openxmlformats.org/officeDocument/2006/relationships/notesSlide" Target="/ppt/notesSlides/notesSlide6.xml" Id="R86d5853524ac42c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a6f2db73c04bb7" /><Relationship Type="http://schemas.openxmlformats.org/officeDocument/2006/relationships/image" Target="/ppt/media/image7.png" Id="R08fe456077bc4093" /><Relationship Type="http://schemas.openxmlformats.org/officeDocument/2006/relationships/notesSlide" Target="/ppt/notesSlides/notesSlide7.xml" Id="Re5bed10fc2d648e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2908a38ee94eff" /><Relationship Type="http://schemas.openxmlformats.org/officeDocument/2006/relationships/image" Target="/ppt/media/image8.png" Id="R0eed10f008a64c59" /><Relationship Type="http://schemas.openxmlformats.org/officeDocument/2006/relationships/notesSlide" Target="/ppt/notesSlides/notesSlide8.xml" Id="Rad8125434b6f4a8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e96d51969f4e65" /><Relationship Type="http://schemas.openxmlformats.org/officeDocument/2006/relationships/image" Target="/ppt/media/image9.png" Id="Rc64768eb35d94e15" /><Relationship Type="http://schemas.openxmlformats.org/officeDocument/2006/relationships/notesSlide" Target="/ppt/notesSlides/notesSlide9.xml" Id="R33c46c7a770e405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2cc4a1f4854efc" /><Relationship Type="http://schemas.openxmlformats.org/officeDocument/2006/relationships/image" Target="/ppt/media/image10.png" Id="R02e70bd9bc8a4377" /><Relationship Type="http://schemas.openxmlformats.org/officeDocument/2006/relationships/notesSlide" Target="/ppt/notesSlides/notesSlide10.xml" Id="R1b03c31574e0477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3a463932094940" /><Relationship Type="http://schemas.openxmlformats.org/officeDocument/2006/relationships/image" Target="/ppt/media/image11.png" Id="Rd2731f4167074786" /><Relationship Type="http://schemas.openxmlformats.org/officeDocument/2006/relationships/notesSlide" Target="/ppt/notesSlides/notesSlide11.xml" Id="R141c3060943b455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e35bc4118645dc" /><Relationship Type="http://schemas.openxmlformats.org/officeDocument/2006/relationships/image" Target="/ppt/media/image12.png" Id="Re8c8ca37b72544b5" /><Relationship Type="http://schemas.openxmlformats.org/officeDocument/2006/relationships/notesSlide" Target="/ppt/notesSlides/notesSlide12.xml" Id="R984bbbf52bb04f6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457c88e1f446d7" /><Relationship Type="http://schemas.openxmlformats.org/officeDocument/2006/relationships/image" Target="/ppt/media/image13.png" Id="R7b5e798d8db24dad" /><Relationship Type="http://schemas.openxmlformats.org/officeDocument/2006/relationships/notesSlide" Target="/ppt/notesSlides/notesSlide13.xml" Id="R70c2122801ae4ab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476951d2fe4967" /><Relationship Type="http://schemas.openxmlformats.org/officeDocument/2006/relationships/image" Target="/ppt/media/image14.png" Id="Rb648d3c0a13d4fe3" /><Relationship Type="http://schemas.openxmlformats.org/officeDocument/2006/relationships/notesSlide" Target="/ppt/notesSlides/notesSlide14.xml" Id="R0c3e11851a964ae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0687d1a5974a27" /><Relationship Type="http://schemas.openxmlformats.org/officeDocument/2006/relationships/image" Target="/ppt/media/image15.png" Id="R197590d6d73b4096" /><Relationship Type="http://schemas.openxmlformats.org/officeDocument/2006/relationships/notesSlide" Target="/ppt/notesSlides/notesSlide15.xml" Id="R0bdecc91e352467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a94c850a4c4ce1" /><Relationship Type="http://schemas.openxmlformats.org/officeDocument/2006/relationships/image" Target="/ppt/media/image16.png" Id="R7d5457e24be747ba" /><Relationship Type="http://schemas.openxmlformats.org/officeDocument/2006/relationships/notesSlide" Target="/ppt/notesSlides/notesSlide16.xml" Id="R196baa1e76bd4e1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ab9b3ff8d048b6" /><Relationship Type="http://schemas.openxmlformats.org/officeDocument/2006/relationships/image" Target="/ppt/media/image17.png" Id="R44aabd80af9d4712" /><Relationship Type="http://schemas.openxmlformats.org/officeDocument/2006/relationships/notesSlide" Target="/ppt/notesSlides/notesSlide17.xml" Id="Rb998625e6fb842a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1501a8b9e842e9" /><Relationship Type="http://schemas.openxmlformats.org/officeDocument/2006/relationships/image" Target="/ppt/media/image18.png" Id="Rd8252dbbdc044d86" /><Relationship Type="http://schemas.openxmlformats.org/officeDocument/2006/relationships/notesSlide" Target="/ppt/notesSlides/notesSlide18.xml" Id="R8cb05f29b46f409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09a48986694b9b" /><Relationship Type="http://schemas.openxmlformats.org/officeDocument/2006/relationships/image" Target="/ppt/media/image19.png" Id="R5482051bac164bc4" /><Relationship Type="http://schemas.openxmlformats.org/officeDocument/2006/relationships/notesSlide" Target="/ppt/notesSlides/notesSlide19.xml" Id="R1f59a24c1125492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dcd252d8614b3a" /><Relationship Type="http://schemas.openxmlformats.org/officeDocument/2006/relationships/image" Target="/ppt/media/image20.png" Id="Rdbfda9684d0f48fc" /><Relationship Type="http://schemas.openxmlformats.org/officeDocument/2006/relationships/notesSlide" Target="/ppt/notesSlides/notesSlide20.xml" Id="R075e87c321d04d4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71b08ee82e441f" /><Relationship Type="http://schemas.openxmlformats.org/officeDocument/2006/relationships/image" Target="/ppt/media/image21.png" Id="R7cce845db060426d" /><Relationship Type="http://schemas.openxmlformats.org/officeDocument/2006/relationships/notesSlide" Target="/ppt/notesSlides/notesSlide21.xml" Id="R3e5609e2422f40d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6ac0c17ffc4500" /><Relationship Type="http://schemas.openxmlformats.org/officeDocument/2006/relationships/image" Target="/ppt/media/image22.png" Id="Rb29e1743ad484b80" /><Relationship Type="http://schemas.openxmlformats.org/officeDocument/2006/relationships/notesSlide" Target="/ppt/notesSlides/notesSlide22.xml" Id="R94908ebe7d25491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889d11d25d4609" /><Relationship Type="http://schemas.openxmlformats.org/officeDocument/2006/relationships/image" Target="/ppt/media/image23.png" Id="Rf28f8e542e73425e" /><Relationship Type="http://schemas.openxmlformats.org/officeDocument/2006/relationships/notesSlide" Target="/ppt/notesSlides/notesSlide23.xml" Id="Ra4760b136b1a4d7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23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6BA56F97-252A-4CA9-9096-13F58E868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0" y="91440"/>
            <a:ext cx="3383280" cy="3383280"/>
          </a:xfrm>
          <a:prstGeom xmlns:a="http://schemas.openxmlformats.org/drawingml/2006/main" prst="ellipse">
            <a:avLst>
              <a:gd name="adj" fmla="val 3514"/>
            </a:avLst>
          </a:prstGeom>
          <a:solidFill xmlns:a="http://schemas.openxmlformats.org/drawingml/2006/main">
            <a:srgbClr val="1B3D54"/>
          </a:solidFill>
          <a:ln xmlns:a="http://schemas.openxmlformats.org/drawingml/2006/main" w="12700">
            <a:solidFill>
              <a:srgbClr val="1B3D54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05A7C2F4-EDB8-41E1-AA83-FE953812B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0" y="4297680"/>
            <a:ext cx="2212848" cy="2212848"/>
          </a:xfrm>
          <a:prstGeom xmlns:a="http://schemas.openxmlformats.org/drawingml/2006/main" prst="ellipse">
            <a:avLst>
              <a:gd name="adj" fmla="val 5372"/>
            </a:avLst>
          </a:prstGeom>
          <a:solidFill xmlns:a="http://schemas.openxmlformats.org/drawingml/2006/main">
            <a:srgbClr val="1C4960"/>
          </a:solidFill>
          <a:ln xmlns:a="http://schemas.openxmlformats.org/drawingml/2006/main" w="12700">
            <a:solidFill>
              <a:srgbClr val="1C4960">
                <a:alpha val="0"/>
              </a:srgbClr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71A1A438-B378-41BA-A6FD-088BE320C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" y="5413248"/>
            <a:ext cx="1069848" cy="1069848"/>
          </a:xfrm>
          <a:prstGeom xmlns:a="http://schemas.openxmlformats.org/drawingml/2006/main" prst="ellipse">
            <a:avLst>
              <a:gd name="adj" fmla="val 11111"/>
            </a:avLst>
          </a:prstGeom>
          <a:solidFill xmlns:a="http://schemas.openxmlformats.org/drawingml/2006/main">
            <a:srgbClr val="23546A"/>
          </a:solidFill>
          <a:ln xmlns:a="http://schemas.openxmlformats.org/drawingml/2006/main" w="12700">
            <a:solidFill>
              <a:srgbClr val="23546A">
                <a:alpha val="0"/>
              </a:srgbClr>
            </a:solidFill>
            <a:prstDash val="solid"/>
          </a:ln>
        </p:spPr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351E5743-74F5-4F64-BCDA-FA8DAA1ED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594360"/>
            <a:ext cx="3685032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2B5061"/>
          </a:solidFill>
          <a:ln xmlns:a="http://schemas.openxmlformats.org/drawingml/2006/main" w="12700">
            <a:solidFill>
              <a:srgbClr val="2B5061">
                <a:alpha val="0"/>
              </a:srgbClr>
            </a:solidFill>
            <a:prstDash val="solid"/>
          </a:ln>
        </p:spPr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46868C23-6226-43DD-804C-5F89A487B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635508"/>
            <a:ext cx="3502152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BDF8E7"/>
                </a:solidFill>
                <a:latin typeface="Noto Sans CJK KR"/>
                <a:ea typeface="Noto Sans CJK KR"/>
                <a:cs typeface="Noto Sans CJK KR"/>
              </a:rPr>
              <a:t>AI × 청소년수련관  |  2차시</a:t>
            </a:r>
            <a:endParaRPr sz="105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9658B50D-8EC2-4952-89AC-878CB5E1D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554480"/>
            <a:ext cx="10597896" cy="8138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3700" b="1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AI를 왜 써야 할까요?</a:t>
            </a:r>
            <a:endParaRPr sz="37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4124BD4F-0982-49EA-B3A8-DA77E4102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560320"/>
            <a:ext cx="10030968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3700" b="1">
                <a:solidFill>
                  <a:srgbClr val="A5EFD8"/>
                </a:solidFill>
                <a:latin typeface="Noto Sans CJK KR"/>
                <a:ea typeface="Noto Sans CJK KR"/>
                <a:cs typeface="Noto Sans CJK KR"/>
              </a:rPr>
              <a:t>AI 용어 생존 키트</a:t>
            </a:r>
            <a:endParaRPr sz="3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A8C68F1-D25C-4D5A-93D8-C7371397D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3721608"/>
            <a:ext cx="10351008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900">
                <a:solidFill>
                  <a:srgbClr val="D6E6EC"/>
                </a:solidFill>
                <a:latin typeface="Noto Sans CJK KR"/>
                <a:ea typeface="Noto Sans CJK KR"/>
                <a:cs typeface="Noto Sans CJK KR"/>
              </a:rPr>
              <a:t>어려운 용어를 알기 쉬운 ‘수련관 직원 말’로 번역합니다.</a:t>
            </a:r>
            <a:endParaRPr sz="19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28BACCBC-9C12-4D50-8DEE-39E5AB2D6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" y="4956048"/>
            <a:ext cx="10003536" cy="877824"/>
          </a:xfrm>
          <a:prstGeom xmlns:a="http://schemas.openxmlformats.org/drawingml/2006/main" prst="roundRect">
            <a:avLst>
              <a:gd name="adj" fmla="val 17708"/>
            </a:avLst>
          </a:prstGeom>
          <a:solidFill xmlns:a="http://schemas.openxmlformats.org/drawingml/2006/main">
            <a:srgbClr val="24495B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0A6A94F2-1D2C-4831-B782-38C044929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" y="5184648"/>
            <a:ext cx="9546336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 b="1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오늘의 목표   AI를 쓰는 이유 4가지 + 필수 용어 30개 익히기</a:t>
            </a:r>
            <a:endParaRPr sz="17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C01CAFE-02C8-4DC0-9DC9-4DA577A49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6236208"/>
            <a:ext cx="996696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200">
                <a:solidFill>
                  <a:srgbClr val="CADFE9"/>
                </a:solidFill>
                <a:latin typeface="Noto Sans CJK KR"/>
                <a:ea typeface="Noto Sans CJK KR"/>
                <a:cs typeface="Noto Sans CJK KR"/>
              </a:rPr>
              <a:t>50분  ·  초보 강사 대상  ·  1차시의 AI 직원 비유 이어가기</a:t>
            </a:r>
            <a:endParaRPr sz="1200"/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F42D5B-C5EB-4150-8BD9-4DD0A5FAA0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a192962c09490a"/>
          <a:stretch xmlns:a="http://schemas.openxmlformats.org/drawingml/2006/main"/>
        </p:blipFill>
        <p:spPr>
          <a:xfrm xmlns:a="http://schemas.openxmlformats.org/drawingml/2006/main">
            <a:off x="8096250" y="1788844"/>
            <a:ext cx="3143250" cy="299456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4411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D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92B87D3-2E54-46C8-92B1-BCA974E07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972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3CB"/>
          </a:solidFill>
          <a:ln xmlns:a="http://schemas.openxmlformats.org/drawingml/2006/main" w="12700">
            <a:solidFill>
              <a:srgbClr val="8CE3CB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2C411BF7-1062-4118-A913-83165D07D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365760"/>
            <a:ext cx="1163117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1A5B8069-F28B-492F-8FB0-7959B4BBE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406908"/>
            <a:ext cx="980237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첫 질문</a:t>
            </a:r>
            <a:endParaRPr sz="10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59F5BD81-909F-40E9-B233-5104FD544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859536"/>
            <a:ext cx="9048750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“AI를 안 쓰면 뒤처지는 걸까요?”</a:t>
            </a:r>
            <a:endParaRPr sz="2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7C9E5EE-AECA-40A2-B57C-9A5B52529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64208"/>
            <a:ext cx="9048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수련관의 중요한 일은 사람이 정하고, AI는 준비 과정을 돕습니다.</a:t>
            </a:r>
            <a:endParaRPr sz="15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540EE092-A54A-47F7-BE9F-BD84EDB07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6355080"/>
            <a:ext cx="1093622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970">
            <a:solidFill>
              <a:srgbClr val="E1EAF0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0D5DDF50-C8C2-4AB0-B247-A0A0DBCD6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19088"/>
            <a:ext cx="8046720" cy="1920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9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우리 수련관에 AI 직원이 출근했습니다!  ·  2차시</a:t>
            </a:r>
            <a:endParaRPr sz="9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BFC892AF-B545-4C5A-AA41-5ED907F57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7312" y="6419088"/>
            <a:ext cx="1042416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10000"/>
              </a:lnSpc>
              <a:buNone/>
            </a:pPr>
            <a:r>
              <a:rPr sz="9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02 / 23</a:t>
            </a:r>
            <a:endParaRPr sz="9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2F0F5572-3868-4A09-8C41-A706D0F9C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2395728"/>
            <a:ext cx="5047488" cy="2935224"/>
          </a:xfrm>
          <a:prstGeom xmlns:a="http://schemas.openxmlformats.org/drawingml/2006/main" prst="roundRect">
            <a:avLst>
              <a:gd name="adj" fmla="val 52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D3C980FA-255E-4B2E-8AB2-7EBDEAA4B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5296" y="2852928"/>
            <a:ext cx="996696" cy="996696"/>
          </a:xfrm>
          <a:prstGeom xmlns:a="http://schemas.openxmlformats.org/drawingml/2006/main" prst="ellipse">
            <a:avLst>
              <a:gd name="adj" fmla="val 11927"/>
            </a:avLst>
          </a:prstGeom>
          <a:solidFill xmlns:a="http://schemas.openxmlformats.org/drawingml/2006/main">
            <a:srgbClr val="FFE8E5"/>
          </a:solidFill>
          <a:ln xmlns:a="http://schemas.openxmlformats.org/drawingml/2006/main" w="12700">
            <a:solidFill>
              <a:srgbClr val="FFE8E5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F9BFD9B0-FE30-4D16-8662-C79843798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2184" y="3044952"/>
            <a:ext cx="502920" cy="4663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3200" b="1">
                <a:solidFill>
                  <a:srgbClr val="A64D46"/>
                </a:solidFill>
                <a:latin typeface="Noto Sans CJK KR"/>
                <a:ea typeface="Noto Sans CJK KR"/>
                <a:cs typeface="Noto Sans CJK KR"/>
              </a:rPr>
              <a:t>?</a:t>
            </a:r>
            <a:endParaRPr sz="32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3E394887-1769-466F-A49F-3269F0AB9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456" y="2962656"/>
            <a:ext cx="2944368" cy="10607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0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“우리 일은 사람을 만나는 일인데…</a:t>
            </a:r>
            <a:endParaRPr sz="20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0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AI가 정말 필요할까요?”</a:t>
            </a:r>
            <a:endParaRPr sz="200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6210CFBD-D412-4D9E-B793-E54C11ABC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344" y="2395728"/>
            <a:ext cx="5175504" cy="2935224"/>
          </a:xfrm>
          <a:prstGeom xmlns:a="http://schemas.openxmlformats.org/drawingml/2006/main" prst="roundRect">
            <a:avLst>
              <a:gd name="adj" fmla="val 5296"/>
            </a:avLst>
          </a:prstGeom>
          <a:solidFill xmlns:a="http://schemas.openxmlformats.org/drawingml/2006/main">
            <a:srgbClr val="132840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71C52967-7CDE-41BD-A211-FA281897E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6248" y="2770632"/>
            <a:ext cx="4498848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400" b="1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AI를 쓰는 이유</a:t>
            </a:r>
            <a:endParaRPr sz="24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C3AB94C5-4F8A-484B-A1D0-29C1D5863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6248" y="3584448"/>
            <a:ext cx="4453128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400" b="1">
                <a:solidFill>
                  <a:srgbClr val="C4F4E5"/>
                </a:solidFill>
                <a:latin typeface="Noto Sans CJK KR"/>
                <a:ea typeface="Noto Sans CJK KR"/>
                <a:cs typeface="Noto Sans CJK KR"/>
              </a:rPr>
              <a:t>사람에게 써야 할 시간과</a:t>
            </a:r>
            <a:endParaRPr sz="24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400" b="1">
                <a:solidFill>
                  <a:srgbClr val="C4F4E5"/>
                </a:solidFill>
                <a:latin typeface="Noto Sans CJK KR"/>
                <a:ea typeface="Noto Sans CJK KR"/>
                <a:cs typeface="Noto Sans CJK KR"/>
              </a:rPr>
              <a:t>집중력을 되찾기 위해</a:t>
            </a:r>
            <a:endParaRPr sz="24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DB602999-56A9-425D-A737-3F32713C3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0704" y="5742432"/>
            <a:ext cx="1002182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60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기술을 배우는 이유는 ‘대체’가 아니라 ‘업무 선택권’입니다.</a:t>
            </a:r>
            <a:endParaRPr sz="1600"/>
          </a:p>
        </p:txBody>
      </p:sp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C82A7D-4925-4AE7-BFCB-DDE2D57AFC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b65143b95e4e12"/>
          <a:stretch xmlns:a="http://schemas.openxmlformats.org/drawingml/2006/main"/>
        </p:blipFill>
        <p:spPr>
          <a:xfrm xmlns:a="http://schemas.openxmlformats.org/drawingml/2006/main">
            <a:off x="10074642" y="400050"/>
            <a:ext cx="1424842" cy="1619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5279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D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9796EDB-6E87-4CC2-ACA4-1160CB5D3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972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3CB"/>
          </a:solidFill>
          <a:ln xmlns:a="http://schemas.openxmlformats.org/drawingml/2006/main" w="12700">
            <a:solidFill>
              <a:srgbClr val="8CE3CB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18D5D6C8-E69A-448E-A7D9-7BA3F54AC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365760"/>
            <a:ext cx="1582826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C4F0B96-12F4-4B72-B082-B54A6A0E4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406908"/>
            <a:ext cx="1399946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수련관의 하루</a:t>
            </a:r>
            <a:endParaRPr sz="10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B548518E-86BF-4F25-B9C9-BDED9275A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859536"/>
            <a:ext cx="9048750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일은 많은데, 시간은 늘 부족합니다</a:t>
            </a:r>
            <a:endParaRPr sz="2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72C589F6-9F63-4B5C-BCE7-9FF2921CF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64208"/>
            <a:ext cx="9048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어느 순간이 제일 번거로운지 함께 생각해 봅니다.</a:t>
            </a:r>
            <a:endParaRPr sz="15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380F2A9-AFFF-4CEC-AA6B-33CB29FF6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6355080"/>
            <a:ext cx="1093622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970">
            <a:solidFill>
              <a:srgbClr val="E1EAF0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D46495F3-3E13-40B3-89A7-8FD39D8F1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19088"/>
            <a:ext cx="8046720" cy="1920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9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우리 수련관에 AI 직원이 출근했습니다!  ·  2차시</a:t>
            </a:r>
            <a:endParaRPr sz="9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52DB9E9A-0FF6-4EBF-90C9-C3DE70BAD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7312" y="6419088"/>
            <a:ext cx="1042416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10000"/>
              </a:lnSpc>
              <a:buNone/>
            </a:pPr>
            <a:r>
              <a:rPr sz="9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03 / 23</a:t>
            </a:r>
            <a:endParaRPr sz="9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4375F16-9D94-4760-BF82-3F10383E3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267712"/>
            <a:ext cx="10625328" cy="731520"/>
          </a:xfrm>
          <a:prstGeom xmlns:a="http://schemas.openxmlformats.org/drawingml/2006/main" prst="roundRect">
            <a:avLst>
              <a:gd name="adj" fmla="val 21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653F4E1B-B649-4211-9293-A6C2C2611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2423160"/>
            <a:ext cx="1143000" cy="41148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E7F2FD"/>
          </a:solidFill>
          <a:ln xmlns:a="http://schemas.openxmlformats.org/drawingml/2006/main" w="12700">
            <a:solidFill>
              <a:srgbClr val="E7F2FD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35228310-B233-484A-8771-0D44A8C8C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9576" y="2496312"/>
            <a:ext cx="722376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400" b="1">
                <a:solidFill>
                  <a:srgbClr val="3674BB"/>
                </a:solidFill>
                <a:latin typeface="Noto Sans CJK KR"/>
                <a:ea typeface="Noto Sans CJK KR"/>
                <a:cs typeface="Noto Sans CJK KR"/>
              </a:rPr>
              <a:t>09:00</a:t>
            </a:r>
            <a:endParaRPr sz="14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32F5ABEC-AE26-4847-B8C5-3C0BA3D08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6312" y="2423160"/>
            <a:ext cx="3364992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8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청소년 프로그램 기획</a:t>
            </a:r>
            <a:endParaRPr sz="18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1F52A28F-9FF7-45FA-89EB-74373F92D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2459736"/>
            <a:ext cx="4544568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아이디어가 안 떠올라요</a:t>
            </a:r>
            <a:endParaRPr sz="15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FD6A7C4E-93C9-4D10-B0A0-697FD5AE7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163824"/>
            <a:ext cx="10625328" cy="731520"/>
          </a:xfrm>
          <a:prstGeom xmlns:a="http://schemas.openxmlformats.org/drawingml/2006/main" prst="roundRect">
            <a:avLst>
              <a:gd name="adj" fmla="val 21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97CE9608-130F-4676-9C61-AC20642A5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3319272"/>
            <a:ext cx="1143000" cy="41148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E8E4FF"/>
          </a:solidFill>
          <a:ln xmlns:a="http://schemas.openxmlformats.org/drawingml/2006/main" w="12700">
            <a:solidFill>
              <a:srgbClr val="E8E4FF">
                <a:alpha val="0"/>
              </a:srgbClr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31752860-6D71-44AB-8A46-4283EB299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9576" y="3392424"/>
            <a:ext cx="722376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400" b="1">
                <a:solidFill>
                  <a:srgbClr val="6A5CAA"/>
                </a:solidFill>
                <a:latin typeface="Noto Sans CJK KR"/>
                <a:ea typeface="Noto Sans CJK KR"/>
                <a:cs typeface="Noto Sans CJK KR"/>
              </a:rPr>
              <a:t>11:00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9C85D0C2-1763-4A98-88F3-F4CE23A02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6312" y="3319272"/>
            <a:ext cx="3364992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8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모집 공지 작성</a:t>
            </a:r>
            <a:endParaRPr sz="18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92AF5721-D408-4D84-9D7D-73998AFE1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3355848"/>
            <a:ext cx="4544568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대상별 문구를 또 고쳐요</a:t>
            </a:r>
            <a:endParaRPr sz="150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EC640108-14A6-4133-8228-B220C9F73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059936"/>
            <a:ext cx="10625328" cy="731520"/>
          </a:xfrm>
          <a:prstGeom xmlns:a="http://schemas.openxmlformats.org/drawingml/2006/main" prst="roundRect">
            <a:avLst>
              <a:gd name="adj" fmla="val 21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7B33C065-E45F-406C-BDFB-4F2EA329F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4215384"/>
            <a:ext cx="1143000" cy="41148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FDEC9"/>
          </a:solidFill>
          <a:ln xmlns:a="http://schemas.openxmlformats.org/drawingml/2006/main" w="12700">
            <a:solidFill>
              <a:srgbClr val="FFDEC9">
                <a:alpha val="0"/>
              </a:srgbClr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0A311CC8-7AB2-44F2-B6B9-EA205DB1C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9576" y="4288536"/>
            <a:ext cx="722376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400" b="1">
                <a:solidFill>
                  <a:srgbClr val="A86338"/>
                </a:solidFill>
                <a:latin typeface="Noto Sans CJK KR"/>
                <a:ea typeface="Noto Sans CJK KR"/>
                <a:cs typeface="Noto Sans CJK KR"/>
              </a:rPr>
              <a:t>14:00</a:t>
            </a:r>
            <a:endParaRPr sz="14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C1F72041-DAA3-4A27-A0A3-392C7514A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6312" y="4215384"/>
            <a:ext cx="3364992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8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행사 운영 준비</a:t>
            </a:r>
            <a:endParaRPr sz="18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F85FBDE4-6CF0-48A5-A4A8-202AC5F3F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4251960"/>
            <a:ext cx="4544568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체크리스트가 빠질까 걱정</a:t>
            </a:r>
            <a:endParaRPr sz="15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CFEB4A7D-965D-4E6A-9E5E-A5CFAF5E6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956048"/>
            <a:ext cx="10625328" cy="731520"/>
          </a:xfrm>
          <a:prstGeom xmlns:a="http://schemas.openxmlformats.org/drawingml/2006/main" prst="roundRect">
            <a:avLst>
              <a:gd name="adj" fmla="val 21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9B3739BA-231C-4FF0-8FE2-2DE443B05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5111496"/>
            <a:ext cx="1143000" cy="41148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F3485EBE-0A96-4B51-AEDD-669E23276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9576" y="5184648"/>
            <a:ext cx="722376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40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17:00</a:t>
            </a:r>
            <a:endParaRPr sz="14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349C1114-1B56-4B11-8055-81B44039B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6312" y="5111496"/>
            <a:ext cx="3364992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8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홈페이지 안내 수정</a:t>
            </a:r>
            <a:endParaRPr sz="18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91F71239-3B23-408F-AEA0-14891A06E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5148072"/>
            <a:ext cx="4544568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정보를 보기 좋게 정리해야 해요</a:t>
            </a:r>
            <a:endParaRPr sz="1500"/>
          </a:p>
        </p:txBody>
      </p:sp>
      <p:pic>
        <p:nvPic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422ECCB-C498-4557-9185-747DE6828DC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d988bc629544f8"/>
          <a:stretch xmlns:a="http://schemas.openxmlformats.org/drawingml/2006/main"/>
        </p:blipFill>
        <p:spPr>
          <a:xfrm xmlns:a="http://schemas.openxmlformats.org/drawingml/2006/main">
            <a:off x="10238338" y="400050"/>
            <a:ext cx="1097449" cy="1619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674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D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65DA04B-2D5D-4290-B9AA-56C0958AC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972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3CB"/>
          </a:solidFill>
          <a:ln xmlns:a="http://schemas.openxmlformats.org/drawingml/2006/main" w="12700">
            <a:solidFill>
              <a:srgbClr val="8CE3CB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197E3FCF-0D63-4113-B379-7233BDC2B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365760"/>
            <a:ext cx="1862633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AC55992E-F00C-4CF7-AC4F-3D6AA8F9A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406908"/>
            <a:ext cx="1679753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활용 이유 4가지</a:t>
            </a:r>
            <a:endParaRPr sz="10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1B24A612-4B6E-4605-9AB9-DA795C43F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859536"/>
            <a:ext cx="9048750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AI가 도울 수 있는 일, 딱 네 가지부터!</a:t>
            </a:r>
            <a:endParaRPr sz="2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5040B26C-70D9-4D37-AFEE-083BAE887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64208"/>
            <a:ext cx="9048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잘 쓰는 방법을 익히면 ‘시작이 막막한 시간’을 줄일 수 있습니다.</a:t>
            </a:r>
            <a:endParaRPr sz="15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D18D6F9A-81D3-456D-9EEB-9778B6448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6355080"/>
            <a:ext cx="1093622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970">
            <a:solidFill>
              <a:srgbClr val="E1EAF0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17001EE4-2917-44D0-B5A1-1B3967670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19088"/>
            <a:ext cx="8046720" cy="1920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9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우리 수련관에 AI 직원이 출근했습니다!  ·  2차시</a:t>
            </a:r>
            <a:endParaRPr sz="9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F179092-AB23-4A1C-A94B-792D03E87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7312" y="6419088"/>
            <a:ext cx="1042416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10000"/>
              </a:lnSpc>
              <a:buNone/>
            </a:pPr>
            <a:r>
              <a:rPr sz="9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04 / 23</a:t>
            </a:r>
            <a:endParaRPr sz="9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904B9218-445D-4418-ACE0-D3ACF7B07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" y="2267712"/>
            <a:ext cx="5294376" cy="1362456"/>
          </a:xfrm>
          <a:prstGeom xmlns:a="http://schemas.openxmlformats.org/drawingml/2006/main" prst="roundRect">
            <a:avLst>
              <a:gd name="adj" fmla="val 114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60951CE2-45AF-42BD-BBEE-1663E21E3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272" y="2496312"/>
            <a:ext cx="731520" cy="731520"/>
          </a:xfrm>
          <a:prstGeom xmlns:a="http://schemas.openxmlformats.org/drawingml/2006/main" prst="ellipse">
            <a:avLst>
              <a:gd name="adj" fmla="val 16250"/>
            </a:avLst>
          </a:prstGeom>
          <a:solidFill xmlns:a="http://schemas.openxmlformats.org/drawingml/2006/main">
            <a:srgbClr val="E7F2FD"/>
          </a:solidFill>
          <a:ln xmlns:a="http://schemas.openxmlformats.org/drawingml/2006/main" w="12700">
            <a:solidFill>
              <a:srgbClr val="E7F2FD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310CE707-00F6-421F-B6B6-4FD64D368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2728" y="2670048"/>
            <a:ext cx="292608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000" b="1">
                <a:solidFill>
                  <a:srgbClr val="3674BB"/>
                </a:solidFill>
                <a:latin typeface="Noto Sans CJK KR"/>
                <a:ea typeface="Noto Sans CJK KR"/>
                <a:cs typeface="Noto Sans CJK KR"/>
              </a:rPr>
              <a:t>1</a:t>
            </a:r>
            <a:endParaRPr sz="20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157A08A9-53DE-4A13-AD65-E41299477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0824" y="2487168"/>
            <a:ext cx="3502152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200" b="1">
                <a:solidFill>
                  <a:srgbClr val="3674BB"/>
                </a:solidFill>
                <a:latin typeface="Noto Sans CJK KR"/>
                <a:ea typeface="Noto Sans CJK KR"/>
                <a:cs typeface="Noto Sans CJK KR"/>
              </a:rPr>
              <a:t>초안</a:t>
            </a:r>
            <a:endParaRPr sz="22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C602C609-6D7E-4E30-8F77-D8BD54564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9968" y="3026664"/>
            <a:ext cx="3703320" cy="3749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6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공지문 첫 문장을 빠르게 시작</a:t>
            </a:r>
            <a:endParaRPr sz="16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F645B347-827D-4B86-8CCD-6269903F9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7376" y="2267712"/>
            <a:ext cx="5294376" cy="1362456"/>
          </a:xfrm>
          <a:prstGeom xmlns:a="http://schemas.openxmlformats.org/drawingml/2006/main" prst="roundRect">
            <a:avLst>
              <a:gd name="adj" fmla="val 114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A99ABA9D-94F2-408B-BE1F-549FA6E7C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6832" y="2496312"/>
            <a:ext cx="731520" cy="731520"/>
          </a:xfrm>
          <a:prstGeom xmlns:a="http://schemas.openxmlformats.org/drawingml/2006/main" prst="ellipse">
            <a:avLst>
              <a:gd name="adj" fmla="val 16250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224E85F7-306E-4898-BAC7-000242EC6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6288" y="2670048"/>
            <a:ext cx="292608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00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2</a:t>
            </a:r>
            <a:endParaRPr sz="20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16EBF7D9-9984-4956-8780-F070B9FA3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4384" y="2487168"/>
            <a:ext cx="3502152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20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변환</a:t>
            </a:r>
            <a:endParaRPr sz="22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3523BA12-048F-4F8A-9EFD-A9C0D7E3C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3026664"/>
            <a:ext cx="3703320" cy="3749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6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청소년용 ↔ 학부모용 문체</a:t>
            </a:r>
            <a:endParaRPr sz="160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9501ACB6-A3CA-4945-A475-D6AC5A346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" y="3849624"/>
            <a:ext cx="5294376" cy="1362456"/>
          </a:xfrm>
          <a:prstGeom xmlns:a="http://schemas.openxmlformats.org/drawingml/2006/main" prst="roundRect">
            <a:avLst>
              <a:gd name="adj" fmla="val 114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520DBD23-FE72-485B-99A3-36C68EEC2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272" y="4078224"/>
            <a:ext cx="731520" cy="731520"/>
          </a:xfrm>
          <a:prstGeom xmlns:a="http://schemas.openxmlformats.org/drawingml/2006/main" prst="ellipse">
            <a:avLst>
              <a:gd name="adj" fmla="val 16250"/>
            </a:avLst>
          </a:prstGeom>
          <a:solidFill xmlns:a="http://schemas.openxmlformats.org/drawingml/2006/main">
            <a:srgbClr val="E8E4FF"/>
          </a:solidFill>
          <a:ln xmlns:a="http://schemas.openxmlformats.org/drawingml/2006/main" w="12700">
            <a:solidFill>
              <a:srgbClr val="E8E4FF">
                <a:alpha val="0"/>
              </a:srgbClr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5A26DCB4-DBAC-4264-AD07-9BEB0A52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2728" y="4251960"/>
            <a:ext cx="292608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000" b="1">
                <a:solidFill>
                  <a:srgbClr val="6A5CAA"/>
                </a:solidFill>
                <a:latin typeface="Noto Sans CJK KR"/>
                <a:ea typeface="Noto Sans CJK KR"/>
                <a:cs typeface="Noto Sans CJK KR"/>
              </a:rPr>
              <a:t>3</a:t>
            </a:r>
            <a:endParaRPr sz="20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67FCD01D-E0D7-4E18-896E-64F43F0FE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0824" y="4069080"/>
            <a:ext cx="3502152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200" b="1">
                <a:solidFill>
                  <a:srgbClr val="6A5CAA"/>
                </a:solidFill>
                <a:latin typeface="Noto Sans CJK KR"/>
                <a:ea typeface="Noto Sans CJK KR"/>
                <a:cs typeface="Noto Sans CJK KR"/>
              </a:rPr>
              <a:t>확장</a:t>
            </a:r>
            <a:endParaRPr sz="22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E8C66F5C-71A9-486E-A48C-6FF557368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9968" y="4608576"/>
            <a:ext cx="3703320" cy="3749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6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프로그램 아이디어 10가지</a:t>
            </a:r>
            <a:endParaRPr sz="16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E6D120C3-8EC0-466C-94ED-081E27E0C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7376" y="3849624"/>
            <a:ext cx="5294376" cy="1362456"/>
          </a:xfrm>
          <a:prstGeom xmlns:a="http://schemas.openxmlformats.org/drawingml/2006/main" prst="roundRect">
            <a:avLst>
              <a:gd name="adj" fmla="val 114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C4C65B39-3BD6-4216-AA8E-B62892632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6832" y="4078224"/>
            <a:ext cx="731520" cy="731520"/>
          </a:xfrm>
          <a:prstGeom xmlns:a="http://schemas.openxmlformats.org/drawingml/2006/main" prst="ellipse">
            <a:avLst>
              <a:gd name="adj" fmla="val 16250"/>
            </a:avLst>
          </a:prstGeom>
          <a:solidFill xmlns:a="http://schemas.openxmlformats.org/drawingml/2006/main">
            <a:srgbClr val="FFDEC9"/>
          </a:solidFill>
          <a:ln xmlns:a="http://schemas.openxmlformats.org/drawingml/2006/main" w="12700">
            <a:solidFill>
              <a:srgbClr val="FFDEC9">
                <a:alpha val="0"/>
              </a:srgbClr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87BF86B9-CE9A-4E4E-8C74-AFA1E44A9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6288" y="4251960"/>
            <a:ext cx="292608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000" b="1">
                <a:solidFill>
                  <a:srgbClr val="A86338"/>
                </a:solidFill>
                <a:latin typeface="Noto Sans CJK KR"/>
                <a:ea typeface="Noto Sans CJK KR"/>
                <a:cs typeface="Noto Sans CJK KR"/>
              </a:rPr>
              <a:t>4</a:t>
            </a:r>
            <a:endParaRPr sz="20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96BC4FA5-927E-4008-A5ED-43E024888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4384" y="4069080"/>
            <a:ext cx="3502152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200" b="1">
                <a:solidFill>
                  <a:srgbClr val="A86338"/>
                </a:solidFill>
                <a:latin typeface="Noto Sans CJK KR"/>
                <a:ea typeface="Noto Sans CJK KR"/>
                <a:cs typeface="Noto Sans CJK KR"/>
              </a:rPr>
              <a:t>제작</a:t>
            </a:r>
            <a:endParaRPr sz="22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9854A575-A6FB-417A-AAB4-486470A0B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3528" y="4608576"/>
            <a:ext cx="3703320" cy="3749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6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홈페이지 구조와 화면 시제품</a:t>
            </a:r>
            <a:endParaRPr sz="16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5685564B-3704-492D-8527-8F2B8105D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5797296"/>
            <a:ext cx="1038758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500" b="1">
                <a:solidFill>
                  <a:srgbClr val="A64D46"/>
                </a:solidFill>
                <a:latin typeface="Noto Sans CJK KR"/>
                <a:ea typeface="Noto Sans CJK KR"/>
                <a:cs typeface="Noto Sans CJK KR"/>
              </a:rPr>
              <a:t>마지막 책임은 강사에게!  AI의 자료는 확인하고 고쳐서 사용합니다.</a:t>
            </a:r>
            <a:endParaRPr sz="1500"/>
          </a:p>
        </p:txBody>
      </p:sp>
      <p:pic>
        <p:nvPic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884A857-4BFE-4569-9503-5E3FE806FC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76cb95179645cb"/>
          <a:stretch xmlns:a="http://schemas.openxmlformats.org/drawingml/2006/main"/>
        </p:blipFill>
        <p:spPr>
          <a:xfrm xmlns:a="http://schemas.openxmlformats.org/drawingml/2006/main">
            <a:off x="10074642" y="400050"/>
            <a:ext cx="1424842" cy="1619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02185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D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621949D-B899-42A5-8343-55A78F88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972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3CB"/>
          </a:solidFill>
          <a:ln xmlns:a="http://schemas.openxmlformats.org/drawingml/2006/main" w="12700">
            <a:solidFill>
              <a:srgbClr val="8CE3CB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401A39AD-1C55-4E26-81C8-A7D2A68C4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365760"/>
            <a:ext cx="2002536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09CF9EF-4581-4292-AF07-6F7CFF78D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406908"/>
            <a:ext cx="1819656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AI와 사람의 역할</a:t>
            </a:r>
            <a:endParaRPr sz="10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697D6DC7-AE6F-4D1F-9CEA-6CF549468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859536"/>
            <a:ext cx="9048750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무엇을 AI에게 주고, 무엇을 우리가 할까요?</a:t>
            </a:r>
            <a:endParaRPr sz="2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3859171C-3748-44D4-855B-53E2C63F8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64208"/>
            <a:ext cx="9048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능력 있는 직원에게 실무 자료를 주고 결과를 검토합니다.</a:t>
            </a:r>
            <a:endParaRPr sz="15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DEF23B8E-C686-4F7B-81D8-FED4C8CEF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6355080"/>
            <a:ext cx="1093622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970">
            <a:solidFill>
              <a:srgbClr val="E1EAF0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048D75B-5C8E-4C57-8A2E-AD88362CC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19088"/>
            <a:ext cx="8046720" cy="1920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9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우리 수련관에 AI 직원이 출근했습니다!  ·  2차시</a:t>
            </a:r>
            <a:endParaRPr sz="9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46CC31E-EB13-438D-81A2-F6273C41A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7312" y="6419088"/>
            <a:ext cx="1042416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10000"/>
              </a:lnSpc>
              <a:buNone/>
            </a:pPr>
            <a:r>
              <a:rPr sz="9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05 / 23</a:t>
            </a:r>
            <a:endParaRPr sz="9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073B87B-9F9C-4D09-9143-684EF8164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286000"/>
            <a:ext cx="5074920" cy="3236976"/>
          </a:xfrm>
          <a:prstGeom xmlns:a="http://schemas.openxmlformats.org/drawingml/2006/main" prst="roundRect">
            <a:avLst>
              <a:gd name="adj" fmla="val 4802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8764DB55-D111-46E5-BAB3-87192847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8136" y="2624328"/>
            <a:ext cx="1938528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0FB87756-2AD9-461D-A3BB-47652FA3A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9576" y="2665476"/>
            <a:ext cx="1755648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AI에게 맡기기</a:t>
            </a:r>
            <a:endParaRPr sz="105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362C64B6-0DB0-4C71-B51C-25A479A6F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0432" y="3246120"/>
            <a:ext cx="4261104" cy="18196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1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• 이름 아이디어 제안</a:t>
            </a:r>
            <a:endParaRPr sz="21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1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• 안내문 초안 작성</a:t>
            </a:r>
            <a:endParaRPr sz="21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1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• 문장·표 정리</a:t>
            </a:r>
            <a:endParaRPr sz="21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1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• 웹 화면 시제품</a:t>
            </a:r>
            <a:endParaRPr sz="210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2075EBAF-E830-4804-9DCA-375F8E684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1928" y="2286000"/>
            <a:ext cx="5074920" cy="3236976"/>
          </a:xfrm>
          <a:prstGeom xmlns:a="http://schemas.openxmlformats.org/drawingml/2006/main" prst="roundRect">
            <a:avLst>
              <a:gd name="adj" fmla="val 4802"/>
            </a:avLst>
          </a:prstGeom>
          <a:solidFill xmlns:a="http://schemas.openxmlformats.org/drawingml/2006/main">
            <a:srgbClr val="132840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4A658085-D7BF-4918-B4E8-EE23B2DC3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6248" y="2624328"/>
            <a:ext cx="2157984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365A6D"/>
          </a:solidFill>
          <a:ln xmlns:a="http://schemas.openxmlformats.org/drawingml/2006/main" w="12700">
            <a:solidFill>
              <a:srgbClr val="365A6D">
                <a:alpha val="0"/>
              </a:srgbClr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686B1E0B-28F0-44CD-943F-CD3E1D7F8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2665476"/>
            <a:ext cx="1975104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D9F9EE"/>
                </a:solidFill>
                <a:latin typeface="Noto Sans CJK KR"/>
                <a:ea typeface="Noto Sans CJK KR"/>
                <a:cs typeface="Noto Sans CJK KR"/>
              </a:rPr>
              <a:t>강사가 책임지기</a:t>
            </a:r>
            <a:endParaRPr sz="105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2CB1557C-7A28-4157-BF57-657EC46D8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0" y="3246120"/>
            <a:ext cx="4270248" cy="1828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00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• 참여자와 교육적 판단</a:t>
            </a:r>
            <a:endParaRPr sz="20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00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• 일정·요금·규정 확정</a:t>
            </a:r>
            <a:endParaRPr sz="20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00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• 개인정보·저작권 확인</a:t>
            </a:r>
            <a:endParaRPr sz="20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00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• 최종 공개·운영 승인</a:t>
            </a:r>
            <a:endParaRPr sz="2000"/>
          </a:p>
        </p:txBody>
      </p:sp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F1ED08-D3FB-4328-974E-228CAEC732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99a2be035e45ec"/>
          <a:stretch xmlns:a="http://schemas.openxmlformats.org/drawingml/2006/main"/>
        </p:blipFill>
        <p:spPr>
          <a:xfrm xmlns:a="http://schemas.openxmlformats.org/drawingml/2006/main">
            <a:off x="10048875" y="544911"/>
            <a:ext cx="1476375" cy="1329527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4644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D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7816910-2487-4465-963E-BB261A3A7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972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3CB"/>
          </a:solidFill>
          <a:ln xmlns:a="http://schemas.openxmlformats.org/drawingml/2006/main" w="12700">
            <a:solidFill>
              <a:srgbClr val="8CE3CB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955E4942-C4AA-4114-B6FC-779F68ACA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365760"/>
            <a:ext cx="1862633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F35B3E7-20A6-4CDF-A406-79E642198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406908"/>
            <a:ext cx="1679753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오늘의 용어 지도</a:t>
            </a:r>
            <a:endParaRPr sz="10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474A486-49C9-4DF4-9B25-EC76F4F19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859536"/>
            <a:ext cx="9048750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어려운 용어는 네 바구니로 정리해요</a:t>
            </a:r>
            <a:endParaRPr sz="2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39E7556C-CE7A-4050-BD63-6BDC770EB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64208"/>
            <a:ext cx="9048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한 번에 외우지 말고 어떤 역할의 말인지 알아두세요.</a:t>
            </a:r>
            <a:endParaRPr sz="15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9E71545B-53C1-485C-AA41-711DAEA63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6355080"/>
            <a:ext cx="1093622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970">
            <a:solidFill>
              <a:srgbClr val="E1EAF0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A416D6DA-2708-4772-911E-EC829871D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19088"/>
            <a:ext cx="8046720" cy="1920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9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우리 수련관에 AI 직원이 출근했습니다!  ·  2차시</a:t>
            </a:r>
            <a:endParaRPr sz="9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D392CF3-0E89-4DA3-8065-40AFD0315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7312" y="6419088"/>
            <a:ext cx="1042416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10000"/>
              </a:lnSpc>
              <a:buNone/>
            </a:pPr>
            <a:r>
              <a:rPr sz="9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06 / 23</a:t>
            </a:r>
            <a:endParaRPr sz="9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0EAD6757-025A-49BC-99EC-DAD642F75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2267712"/>
            <a:ext cx="5340096" cy="1335024"/>
          </a:xfrm>
          <a:prstGeom xmlns:a="http://schemas.openxmlformats.org/drawingml/2006/main" prst="roundRect">
            <a:avLst>
              <a:gd name="adj" fmla="val 116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C1EFBB79-BEC9-48F9-B351-02A63665A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2450592"/>
            <a:ext cx="914400" cy="950976"/>
          </a:xfrm>
          <a:prstGeom xmlns:a="http://schemas.openxmlformats.org/drawingml/2006/main" prst="roundRect">
            <a:avLst>
              <a:gd name="adj" fmla="val 13000"/>
            </a:avLst>
          </a:prstGeom>
          <a:solidFill xmlns:a="http://schemas.openxmlformats.org/drawingml/2006/main">
            <a:srgbClr val="E7F2FD"/>
          </a:solidFill>
          <a:ln xmlns:a="http://schemas.openxmlformats.org/drawingml/2006/main" w="12700">
            <a:solidFill>
              <a:srgbClr val="E7F2FD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310EE2A2-BBFE-4699-9D13-2C5B312F4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706624"/>
            <a:ext cx="585216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100" b="1">
                <a:solidFill>
                  <a:srgbClr val="3674BB"/>
                </a:solidFill>
                <a:latin typeface="Noto Sans CJK KR"/>
                <a:ea typeface="Noto Sans CJK KR"/>
                <a:cs typeface="Noto Sans CJK KR"/>
              </a:rPr>
              <a:t>01</a:t>
            </a:r>
            <a:endParaRPr sz="21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9F5FB81A-6917-45BC-A3EF-7A4B737D3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2264" y="2478024"/>
            <a:ext cx="3666744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AI의 정체</a:t>
            </a:r>
            <a:endParaRPr sz="19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C2205B3A-A659-4737-8E7B-9784698E2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9696" y="3035808"/>
            <a:ext cx="3712464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3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AI · 생성형 AI · 모델 · LLM</a:t>
            </a:r>
            <a:endParaRPr sz="13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228211B5-4147-4B82-B585-6AF08B097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2267712"/>
            <a:ext cx="5340096" cy="1335024"/>
          </a:xfrm>
          <a:prstGeom xmlns:a="http://schemas.openxmlformats.org/drawingml/2006/main" prst="roundRect">
            <a:avLst>
              <a:gd name="adj" fmla="val 116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62558C4F-3926-4D67-AB7C-50D8A1BF6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0256" y="2450592"/>
            <a:ext cx="914400" cy="950976"/>
          </a:xfrm>
          <a:prstGeom xmlns:a="http://schemas.openxmlformats.org/drawingml/2006/main" prst="roundRect">
            <a:avLst>
              <a:gd name="adj" fmla="val 13000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CA6A783E-75D0-4D88-AE5F-5DF32A5F6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3992" y="2706624"/>
            <a:ext cx="585216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10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02</a:t>
            </a:r>
            <a:endParaRPr sz="21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B6532B9C-9294-4C74-8962-B0F526259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3256" y="2478024"/>
            <a:ext cx="3666744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대화하는 법</a:t>
            </a:r>
            <a:endParaRPr sz="19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48BBE3AA-3662-4788-87AC-C539D4D5D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0688" y="3035808"/>
            <a:ext cx="3712464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3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채팅 · 프롬프트 · 맥락 · 토큰</a:t>
            </a:r>
            <a:endParaRPr sz="130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1250C347-93E3-40A0-BACE-E097F08E2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840480"/>
            <a:ext cx="5340096" cy="1335024"/>
          </a:xfrm>
          <a:prstGeom xmlns:a="http://schemas.openxmlformats.org/drawingml/2006/main" prst="roundRect">
            <a:avLst>
              <a:gd name="adj" fmla="val 116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5473D951-21F6-4B76-98A2-90181DA58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4023360"/>
            <a:ext cx="914400" cy="950976"/>
          </a:xfrm>
          <a:prstGeom xmlns:a="http://schemas.openxmlformats.org/drawingml/2006/main" prst="roundRect">
            <a:avLst>
              <a:gd name="adj" fmla="val 13000"/>
            </a:avLst>
          </a:prstGeom>
          <a:solidFill xmlns:a="http://schemas.openxmlformats.org/drawingml/2006/main">
            <a:srgbClr val="FFDEC9"/>
          </a:solidFill>
          <a:ln xmlns:a="http://schemas.openxmlformats.org/drawingml/2006/main" w="12700">
            <a:solidFill>
              <a:srgbClr val="FFDEC9">
                <a:alpha val="0"/>
              </a:srgbClr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25F4FA71-93AA-4F63-BF8F-4E538736F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279392"/>
            <a:ext cx="585216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100" b="1">
                <a:solidFill>
                  <a:srgbClr val="A86338"/>
                </a:solidFill>
                <a:latin typeface="Noto Sans CJK KR"/>
                <a:ea typeface="Noto Sans CJK KR"/>
                <a:cs typeface="Noto Sans CJK KR"/>
              </a:rPr>
              <a:t>03</a:t>
            </a:r>
            <a:endParaRPr sz="21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53FFFEB1-F0AA-4846-88B7-5F686D943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2264" y="4050792"/>
            <a:ext cx="3666744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믿고 확인하기</a:t>
            </a:r>
            <a:endParaRPr sz="19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8E63FB88-C364-4212-926C-6E02EF3E5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9696" y="4608576"/>
            <a:ext cx="3712464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3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환각 · 출처 · 검증 · 개인정보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650A0B4F-EE95-46CA-855E-CBE520926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3840480"/>
            <a:ext cx="5340096" cy="1335024"/>
          </a:xfrm>
          <a:prstGeom xmlns:a="http://schemas.openxmlformats.org/drawingml/2006/main" prst="roundRect">
            <a:avLst>
              <a:gd name="adj" fmla="val 116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61D9ADC3-2757-427A-8E63-E481A2D6E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0256" y="4023360"/>
            <a:ext cx="914400" cy="950976"/>
          </a:xfrm>
          <a:prstGeom xmlns:a="http://schemas.openxmlformats.org/drawingml/2006/main" prst="roundRect">
            <a:avLst>
              <a:gd name="adj" fmla="val 13000"/>
            </a:avLst>
          </a:prstGeom>
          <a:solidFill xmlns:a="http://schemas.openxmlformats.org/drawingml/2006/main">
            <a:srgbClr val="E8E4FF"/>
          </a:solidFill>
          <a:ln xmlns:a="http://schemas.openxmlformats.org/drawingml/2006/main" w="12700">
            <a:solidFill>
              <a:srgbClr val="E8E4FF">
                <a:alpha val="0"/>
              </a:srgbClr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242611F5-45D1-4BA3-B675-11771B7A7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3992" y="4279392"/>
            <a:ext cx="585216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100" b="1">
                <a:solidFill>
                  <a:srgbClr val="6A5CAA"/>
                </a:solidFill>
                <a:latin typeface="Noto Sans CJK KR"/>
                <a:ea typeface="Noto Sans CJK KR"/>
                <a:cs typeface="Noto Sans CJK KR"/>
              </a:rPr>
              <a:t>04</a:t>
            </a:r>
            <a:endParaRPr sz="21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9172EBA3-7DBA-4464-A708-67B8BDC63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3256" y="4050792"/>
            <a:ext cx="3666744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함께 일하고 만들기</a:t>
            </a:r>
            <a:endParaRPr sz="19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41A41651-22CB-43C8-BAE6-FA7F88D8B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0688" y="4608576"/>
            <a:ext cx="3712464" cy="3383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3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에이전트 · 도구 · HTML · URL</a:t>
            </a:r>
            <a:endParaRPr sz="1300"/>
          </a:p>
        </p:txBody>
      </p:sp>
      <p:pic>
        <p:nvPic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5450FF5-8E8D-4B42-B891-B66865B4A08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2e6d0ae9f249fd"/>
          <a:stretch xmlns:a="http://schemas.openxmlformats.org/drawingml/2006/main"/>
        </p:blipFill>
        <p:spPr>
          <a:xfrm xmlns:a="http://schemas.openxmlformats.org/drawingml/2006/main">
            <a:off x="10135682" y="400050"/>
            <a:ext cx="1302760" cy="1619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85194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D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F141AB4-49E8-4159-A6E2-AC16FE148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972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3CB"/>
          </a:solidFill>
          <a:ln xmlns:a="http://schemas.openxmlformats.org/drawingml/2006/main" w="12700">
            <a:solidFill>
              <a:srgbClr val="8CE3CB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87074BAB-7953-4744-A193-2A694CE45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365760"/>
            <a:ext cx="2002536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FBFFF16-8950-481C-8470-93377D253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406908"/>
            <a:ext cx="1819656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AI 기본 개념 ①</a:t>
            </a:r>
            <a:endParaRPr sz="10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BDFFCBDC-06F6-4D03-B97D-BEBE9726A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859536"/>
            <a:ext cx="9048750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AI와 생성형 AI는 무엇이 다를까요?</a:t>
            </a:r>
            <a:endParaRPr sz="2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4429C37-7695-476C-A0D1-74207B46C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64208"/>
            <a:ext cx="9048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“판별하는 AI”도 있고 “새로 만들어 내는 AI”도 있습니다.</a:t>
            </a:r>
            <a:endParaRPr sz="15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2EAB5557-9125-4292-A744-D600B531F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6355080"/>
            <a:ext cx="1093622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970">
            <a:solidFill>
              <a:srgbClr val="E1EAF0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BF93AA2-0C2D-4CBE-9737-D95DD1A90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19088"/>
            <a:ext cx="8046720" cy="1920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9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우리 수련관에 AI 직원이 출근했습니다!  ·  2차시</a:t>
            </a:r>
            <a:endParaRPr sz="9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26198C1-7235-4832-B63F-C66C2A887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7312" y="6419088"/>
            <a:ext cx="1042416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10000"/>
              </a:lnSpc>
              <a:buNone/>
            </a:pPr>
            <a:r>
              <a:rPr sz="9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07 / 23</a:t>
            </a:r>
            <a:endParaRPr sz="9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22A92D35-A7A6-4F26-B627-F9489E43C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" y="2414016"/>
            <a:ext cx="5001768" cy="1444752"/>
          </a:xfrm>
          <a:prstGeom xmlns:a="http://schemas.openxmlformats.org/drawingml/2006/main" prst="roundRect">
            <a:avLst>
              <a:gd name="adj" fmla="val 107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E1FDE003-934A-4B21-B2E0-53A19E2FF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696" y="2578608"/>
            <a:ext cx="4672584" cy="448056"/>
          </a:xfrm>
          <a:prstGeom xmlns:a="http://schemas.openxmlformats.org/drawingml/2006/main" prst="roundRect">
            <a:avLst>
              <a:gd name="adj" fmla="val 20408"/>
            </a:avLst>
          </a:prstGeom>
          <a:solidFill xmlns:a="http://schemas.openxmlformats.org/drawingml/2006/main">
            <a:srgbClr val="E7F2FD"/>
          </a:solidFill>
          <a:ln xmlns:a="http://schemas.openxmlformats.org/drawingml/2006/main" w="12700">
            <a:solidFill>
              <a:srgbClr val="E7F2FD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5A92BEF-4992-4238-8C6C-117C1F765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2660904"/>
            <a:ext cx="441655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900" b="1">
                <a:solidFill>
                  <a:srgbClr val="3674BB"/>
                </a:solidFill>
                <a:latin typeface="Noto Sans CJK KR"/>
                <a:ea typeface="Noto Sans CJK KR"/>
                <a:cs typeface="Noto Sans CJK KR"/>
              </a:rPr>
              <a:t>AI · 인공지능</a:t>
            </a:r>
            <a:endParaRPr sz="1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1F4F603E-9062-4245-8F92-D165C4A43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3182112"/>
            <a:ext cx="4471416" cy="5120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6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사람의 판단·인식·예측 같은 일을</a:t>
            </a:r>
            <a:endParaRPr sz="16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6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컴퓨터가 하도록 만든 기술의 큰 범주</a:t>
            </a:r>
            <a:endParaRPr sz="160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E2317702-ABB2-4E47-A62B-602A6FADA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4224" y="2414016"/>
            <a:ext cx="4992624" cy="1444752"/>
          </a:xfrm>
          <a:prstGeom xmlns:a="http://schemas.openxmlformats.org/drawingml/2006/main" prst="roundRect">
            <a:avLst>
              <a:gd name="adj" fmla="val 107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FC8FED32-B363-4D9B-BE65-5D1CC441A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8816" y="2578608"/>
            <a:ext cx="4663440" cy="448056"/>
          </a:xfrm>
          <a:prstGeom xmlns:a="http://schemas.openxmlformats.org/drawingml/2006/main" prst="roundRect">
            <a:avLst>
              <a:gd name="adj" fmla="val 20408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73201A3C-23DD-42B5-9321-8DC03C03B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6832" y="2660904"/>
            <a:ext cx="440740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90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생성형 AI</a:t>
            </a:r>
            <a:endParaRPr sz="19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301B62F5-0CB9-419E-8CFC-7E5F9670A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182112"/>
            <a:ext cx="4462272" cy="5120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6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글·그림·음성·코드 등 새 콘텐츠를</a:t>
            </a:r>
            <a:endParaRPr sz="16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6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만들어 내는 AI의 한 종류</a:t>
            </a:r>
            <a:endParaRPr sz="160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807E7B58-F285-499D-96D1-B92346508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4297680"/>
            <a:ext cx="9875520" cy="1060704"/>
          </a:xfrm>
          <a:prstGeom xmlns:a="http://schemas.openxmlformats.org/drawingml/2006/main" prst="roundRect">
            <a:avLst>
              <a:gd name="adj" fmla="val 14655"/>
            </a:avLst>
          </a:prstGeom>
          <a:solidFill xmlns:a="http://schemas.openxmlformats.org/drawingml/2006/main">
            <a:srgbClr val="132840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D5AF76BC-5ECF-4CDF-8EA0-10E7874BB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9032" y="4553712"/>
            <a:ext cx="9372600" cy="5212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700" b="1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수련관 예: 출석 예측보다, 행사 소개문을 만들어 달라는 요청이 생성형 AI입니다.</a:t>
            </a:r>
            <a:endParaRPr sz="1700"/>
          </a:p>
        </p:txBody>
      </p:sp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485D8C-A5B1-4AB3-BE88-23AFA42A0A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fe456077bc4093"/>
          <a:stretch xmlns:a="http://schemas.openxmlformats.org/drawingml/2006/main"/>
        </p:blipFill>
        <p:spPr>
          <a:xfrm xmlns:a="http://schemas.openxmlformats.org/drawingml/2006/main">
            <a:off x="10074642" y="400050"/>
            <a:ext cx="1424842" cy="1619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02768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D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6166C670-BE39-447F-83C4-23064D081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972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3CB"/>
          </a:solidFill>
          <a:ln xmlns:a="http://schemas.openxmlformats.org/drawingml/2006/main" w="12700">
            <a:solidFill>
              <a:srgbClr val="8CE3CB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B1E19313-463E-48E1-894B-1465CB2B4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365760"/>
            <a:ext cx="2002536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C135CB54-8C60-42E7-B83A-A9143F854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406908"/>
            <a:ext cx="1819656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AI 기본 개념 ②</a:t>
            </a:r>
            <a:endParaRPr sz="10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A4AB2218-19C7-4577-A0F5-7DD87BEE0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859536"/>
            <a:ext cx="9048750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모델? LLM? AI의 ‘두뇌’를 부르는 말</a:t>
            </a:r>
            <a:endParaRPr sz="2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88E78AD-A217-4563-9E1C-9673B8D8A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64208"/>
            <a:ext cx="9048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같은 일을 시켜도 어떤 모델을 쓰는지에 따라 결과가 달라질 수 있습니다.</a:t>
            </a:r>
            <a:endParaRPr sz="15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E2CEC6B4-3324-4AD5-BD36-54338CBDB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6355080"/>
            <a:ext cx="1093622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970">
            <a:solidFill>
              <a:srgbClr val="E1EAF0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6652233-9969-42B3-8C05-A73FC7863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19088"/>
            <a:ext cx="8046720" cy="1920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9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우리 수련관에 AI 직원이 출근했습니다!  ·  2차시</a:t>
            </a:r>
            <a:endParaRPr sz="9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982D557-D655-4D10-8693-E11A9ACD1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7312" y="6419088"/>
            <a:ext cx="1042416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10000"/>
              </a:lnSpc>
              <a:buNone/>
            </a:pPr>
            <a:r>
              <a:rPr sz="9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08 / 23</a:t>
            </a:r>
            <a:endParaRPr sz="9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05792AAB-809D-4E1B-A173-2610A591B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286000"/>
            <a:ext cx="6656832" cy="3319272"/>
          </a:xfrm>
          <a:prstGeom xmlns:a="http://schemas.openxmlformats.org/drawingml/2006/main" prst="roundRect">
            <a:avLst>
              <a:gd name="adj" fmla="val 468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3CEAC816-A203-4F5A-97AB-EF08398A1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2660904"/>
            <a:ext cx="502920" cy="502920"/>
          </a:xfrm>
          <a:prstGeom xmlns:a="http://schemas.openxmlformats.org/drawingml/2006/main" prst="ellipse">
            <a:avLst>
              <a:gd name="adj" fmla="val 23636"/>
            </a:avLst>
          </a:prstGeom>
          <a:solidFill xmlns:a="http://schemas.openxmlformats.org/drawingml/2006/main">
            <a:srgbClr val="E7F2FD"/>
          </a:solidFill>
          <a:ln xmlns:a="http://schemas.openxmlformats.org/drawingml/2006/main" w="12700">
            <a:solidFill>
              <a:srgbClr val="E7F2FD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EBD2B49-7931-4453-9458-C461B91E2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2728" y="2752344"/>
            <a:ext cx="301752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1</a:t>
            </a:r>
            <a:endParaRPr sz="1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0801DC37-781B-4D5E-AA43-27C67A1C7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4520" y="2706624"/>
            <a:ext cx="48920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400" b="1">
                <a:solidFill>
                  <a:srgbClr val="3674BB"/>
                </a:solidFill>
                <a:latin typeface="Noto Sans CJK KR"/>
                <a:ea typeface="Noto Sans CJK KR"/>
                <a:cs typeface="Noto Sans CJK KR"/>
              </a:rPr>
              <a:t>모델(Model)</a:t>
            </a:r>
            <a:endParaRPr sz="24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71E029AB-3083-4AD6-ADC9-1EBB6545A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2728" y="3419856"/>
            <a:ext cx="5833872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9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학습된 패턴을 바탕으로</a:t>
            </a:r>
            <a:endParaRPr sz="19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9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입력에 반응하고 결과를 만드는 시스템</a:t>
            </a:r>
            <a:endParaRPr sz="19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0EB61F2E-DEE9-476A-9A38-696210741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8976" y="2286000"/>
            <a:ext cx="3520440" cy="3319272"/>
          </a:xfrm>
          <a:prstGeom xmlns:a="http://schemas.openxmlformats.org/drawingml/2006/main" prst="roundRect">
            <a:avLst>
              <a:gd name="adj" fmla="val 4683"/>
            </a:avLst>
          </a:prstGeom>
          <a:solidFill xmlns:a="http://schemas.openxmlformats.org/drawingml/2006/main">
            <a:srgbClr val="132840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22DE3F99-017F-40F7-B31E-8F45D409C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9016" y="2624328"/>
            <a:ext cx="2889504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3000" b="1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LLM</a:t>
            </a:r>
            <a:endParaRPr sz="30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8D4AC247-75E6-44AB-9BF9-5F1ACBEEC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304" y="3419856"/>
            <a:ext cx="2788920" cy="8503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600" b="1">
                <a:solidFill>
                  <a:srgbClr val="C4F7E8"/>
                </a:solidFill>
                <a:latin typeface="Noto Sans CJK KR"/>
                <a:ea typeface="Noto Sans CJK KR"/>
                <a:cs typeface="Noto Sans CJK KR"/>
              </a:rPr>
              <a:t>Large Language Model</a:t>
            </a:r>
            <a:endParaRPr sz="16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600" b="1">
                <a:solidFill>
                  <a:srgbClr val="C4F7E8"/>
                </a:solidFill>
                <a:latin typeface="Noto Sans CJK KR"/>
                <a:ea typeface="Noto Sans CJK KR"/>
                <a:cs typeface="Noto Sans CJK KR"/>
              </a:rPr>
              <a:t>(대규모 언어 모델)</a:t>
            </a:r>
            <a:endParaRPr sz="16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E04383CA-7AC0-410F-8E2B-CBA13D773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448" y="4617720"/>
            <a:ext cx="2761488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400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글을 이해하고 생성하는 데 강한 모델의 한 종류</a:t>
            </a:r>
            <a:endParaRPr sz="1400"/>
          </a:p>
        </p:txBody>
      </p:sp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9AD065-BF11-4BA7-935F-4414FD8529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ed10f008a64c59"/>
          <a:stretch xmlns:a="http://schemas.openxmlformats.org/drawingml/2006/main"/>
        </p:blipFill>
        <p:spPr>
          <a:xfrm xmlns:a="http://schemas.openxmlformats.org/drawingml/2006/main">
            <a:off x="10048875" y="471488"/>
            <a:ext cx="1476375" cy="1476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37890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D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DB2F8B1-A331-4BFE-8868-5077C075E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972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3CB"/>
          </a:solidFill>
          <a:ln xmlns:a="http://schemas.openxmlformats.org/drawingml/2006/main" w="12700">
            <a:solidFill>
              <a:srgbClr val="8CE3CB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1F987221-E70A-4614-9FCD-AB654681B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365760"/>
            <a:ext cx="1722730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72984B6C-60D4-4B18-8713-FC4842E6B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406908"/>
            <a:ext cx="153985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대화의 기본 ①</a:t>
            </a:r>
            <a:endParaRPr sz="10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E81D70EC-48F4-465C-BE59-2449E4F84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859536"/>
            <a:ext cx="9048750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채팅과 프롬프트: AI에게 말을 거는 방법</a:t>
            </a:r>
            <a:endParaRPr sz="2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BC463F0-E4C8-4A2B-90A5-4C06FDF7F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64208"/>
            <a:ext cx="9048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“채팅”은 대화, “프롬프트”는 내가 주는 요청이나 지시입니다.</a:t>
            </a:r>
            <a:endParaRPr sz="15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2A4DE6C2-4DB7-42C0-A25B-B9F09719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6355080"/>
            <a:ext cx="1093622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970">
            <a:solidFill>
              <a:srgbClr val="E1EAF0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BAE19CC-912A-40A6-94DF-0F813D3EC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19088"/>
            <a:ext cx="8046720" cy="1920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9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우리 수련관에 AI 직원이 출근했습니다!  ·  2차시</a:t>
            </a:r>
            <a:endParaRPr sz="9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60D23FAD-62AF-4CEC-B37B-6164735A2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7312" y="6419088"/>
            <a:ext cx="1042416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10000"/>
              </a:lnSpc>
              <a:buNone/>
            </a:pPr>
            <a:r>
              <a:rPr sz="9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09 / 23</a:t>
            </a:r>
            <a:endParaRPr sz="9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E4A728B-B70E-45E4-9EDE-685463E6A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267712"/>
            <a:ext cx="6620256" cy="3529584"/>
          </a:xfrm>
          <a:prstGeom xmlns:a="http://schemas.openxmlformats.org/drawingml/2006/main" prst="roundRect">
            <a:avLst>
              <a:gd name="adj" fmla="val 44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04A3BC32-CFAB-40B7-A854-AD3206C6A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0704" y="2532888"/>
            <a:ext cx="2020824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7F2FD"/>
          </a:solidFill>
          <a:ln xmlns:a="http://schemas.openxmlformats.org/drawingml/2006/main" w="12700">
            <a:solidFill>
              <a:srgbClr val="E7F2FD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3864E0BA-52BD-40E4-B794-D4D25C82E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2574036"/>
            <a:ext cx="1837944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3674BB"/>
                </a:solidFill>
                <a:latin typeface="Noto Sans CJK KR"/>
                <a:ea typeface="Noto Sans CJK KR"/>
                <a:cs typeface="Noto Sans CJK KR"/>
              </a:rPr>
              <a:t>Chat  ·  자문위원</a:t>
            </a:r>
            <a:endParaRPr sz="10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D7BEF2F-C853-4F36-B8DB-20201AD39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108960"/>
            <a:ext cx="5998464" cy="850392"/>
          </a:xfrm>
          <a:prstGeom xmlns:a="http://schemas.openxmlformats.org/drawingml/2006/main" prst="roundRect">
            <a:avLst>
              <a:gd name="adj" fmla="val 15054"/>
            </a:avLst>
          </a:prstGeom>
          <a:solidFill xmlns:a="http://schemas.openxmlformats.org/drawingml/2006/main">
            <a:srgbClr val="F2F6F9"/>
          </a:solidFill>
          <a:ln xmlns:a="http://schemas.openxmlformats.org/drawingml/2006/main" w="12700">
            <a:solidFill>
              <a:srgbClr val="F2F6F9">
                <a:alpha val="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BCA3FDD-4C35-4946-8613-F9A92333A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3310128"/>
            <a:ext cx="5586984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강사: “청소년 대상 행사 이름 추천해 줘.”</a:t>
            </a:r>
            <a:endParaRPr sz="17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5C9C5DB7-F8BD-4D05-A364-FE7DD6ECE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8488" y="4251960"/>
            <a:ext cx="5458968" cy="905256"/>
          </a:xfrm>
          <a:prstGeom xmlns:a="http://schemas.openxmlformats.org/drawingml/2006/main" prst="roundRect">
            <a:avLst>
              <a:gd name="adj" fmla="val 14141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C6FEC1B6-5614-44FE-AA65-A3C3D2AD4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526280"/>
            <a:ext cx="5084064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AI: “별빛 실험실은 어떨까요?”</a:t>
            </a:r>
            <a:endParaRPr sz="170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06D688F9-DAD4-4ECA-88EB-033155BA0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5824" y="2276856"/>
            <a:ext cx="3639312" cy="3529584"/>
          </a:xfrm>
          <a:prstGeom xmlns:a="http://schemas.openxmlformats.org/drawingml/2006/main" prst="roundRect">
            <a:avLst>
              <a:gd name="adj" fmla="val 4404"/>
            </a:avLst>
          </a:prstGeom>
          <a:solidFill xmlns:a="http://schemas.openxmlformats.org/drawingml/2006/main">
            <a:srgbClr val="132840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BFA50D50-F63E-48E3-AE6D-D3A83F86A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0144" y="2688336"/>
            <a:ext cx="3035808" cy="4480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900" b="1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두 단어 기억하기</a:t>
            </a:r>
            <a:endParaRPr sz="19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90D29A2E-086D-425C-9381-57351C9BB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4152" y="3474720"/>
            <a:ext cx="2743200" cy="1618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 b="1">
                <a:solidFill>
                  <a:srgbClr val="D5F7EC"/>
                </a:solidFill>
                <a:latin typeface="Noto Sans CJK KR"/>
                <a:ea typeface="Noto Sans CJK KR"/>
                <a:cs typeface="Noto Sans CJK KR"/>
              </a:rPr>
              <a:t>채팅 = 주고받는 대화</a:t>
            </a:r>
            <a:endParaRPr sz="17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endParaRPr sz="17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 b="1">
                <a:solidFill>
                  <a:srgbClr val="D5F7EC"/>
                </a:solidFill>
                <a:latin typeface="Noto Sans CJK KR"/>
                <a:ea typeface="Noto Sans CJK KR"/>
                <a:cs typeface="Noto Sans CJK KR"/>
              </a:rPr>
              <a:t>프롬프트 = 내가 입력한 부탁</a:t>
            </a:r>
            <a:endParaRPr sz="1700"/>
          </a:p>
        </p:txBody>
      </p:sp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9B23DC-A269-421E-83B5-43B8449DE39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4768eb35d94e15"/>
          <a:stretch xmlns:a="http://schemas.openxmlformats.org/drawingml/2006/main"/>
        </p:blipFill>
        <p:spPr>
          <a:xfrm xmlns:a="http://schemas.openxmlformats.org/drawingml/2006/main">
            <a:off x="10048875" y="506406"/>
            <a:ext cx="1476375" cy="1406537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21629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D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AA640D4D-BB68-4337-8042-7A27B4E11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972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3CB"/>
          </a:solidFill>
          <a:ln xmlns:a="http://schemas.openxmlformats.org/drawingml/2006/main" w="12700">
            <a:solidFill>
              <a:srgbClr val="8CE3CB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7C6CADB4-1D48-4E35-898E-F565935B3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365760"/>
            <a:ext cx="1722730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ED32A1A-37B6-494D-8D75-27F0C4AB1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406908"/>
            <a:ext cx="153985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대화의 기본 ②</a:t>
            </a:r>
            <a:endParaRPr sz="10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C5EEE54-B425-4873-8B5C-711BB498B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859536"/>
            <a:ext cx="9048750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맥락: 신입 직원에게 업무를 알려 주세요</a:t>
            </a:r>
            <a:endParaRPr sz="2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EEF1C95C-A396-4A0E-A5E7-E10AA4CC8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64208"/>
            <a:ext cx="9048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맥락은 AI가 일을 이해하도록 주는 상황 설명과 자료입니다.</a:t>
            </a:r>
            <a:endParaRPr sz="15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D6D039D-5DF6-42C5-9F0A-2133B0A4F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6355080"/>
            <a:ext cx="1093622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970">
            <a:solidFill>
              <a:srgbClr val="E1EAF0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43BD0CBA-6D8F-4651-9562-E79A79B26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19088"/>
            <a:ext cx="8046720" cy="1920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9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우리 수련관에 AI 직원이 출근했습니다!  ·  2차시</a:t>
            </a:r>
            <a:endParaRPr sz="9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9B3109D-CD96-413D-8C78-74EA79D6D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7312" y="6419088"/>
            <a:ext cx="1042416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10000"/>
              </a:lnSpc>
              <a:buNone/>
            </a:pPr>
            <a:r>
              <a:rPr sz="9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10 / 23</a:t>
            </a:r>
            <a:endParaRPr sz="9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58682B1B-5CF2-48D8-A823-6BABD8D99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2322576"/>
            <a:ext cx="5120640" cy="3429000"/>
          </a:xfrm>
          <a:prstGeom xmlns:a="http://schemas.openxmlformats.org/drawingml/2006/main" prst="roundRect">
            <a:avLst>
              <a:gd name="adj" fmla="val 45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959649C4-173F-43E6-8437-5F3353FD5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624328"/>
            <a:ext cx="2139696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FFE8E5"/>
          </a:solidFill>
          <a:ln xmlns:a="http://schemas.openxmlformats.org/drawingml/2006/main" w="12700">
            <a:solidFill>
              <a:srgbClr val="FFE8E5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ED5E68A-4FF2-48AD-930F-43C804F2B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665476"/>
            <a:ext cx="1956816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A64D46"/>
                </a:solidFill>
                <a:latin typeface="Noto Sans CJK KR"/>
                <a:ea typeface="Noto Sans CJK KR"/>
                <a:cs typeface="Noto Sans CJK KR"/>
              </a:rPr>
              <a:t>맥락이 없는 부탁</a:t>
            </a:r>
            <a:endParaRPr sz="105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01502983-49F8-4CFA-AC69-169429336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3264408"/>
            <a:ext cx="4544568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3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“행사 안내문 써 줘.”</a:t>
            </a:r>
            <a:endParaRPr sz="23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AB621258-A629-4A07-A284-CFA0AF38B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" y="4334256"/>
            <a:ext cx="4498848" cy="7223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>
                <a:solidFill>
                  <a:srgbClr val="A64D46"/>
                </a:solidFill>
                <a:latin typeface="Noto Sans CJK KR"/>
                <a:ea typeface="Noto Sans CJK KR"/>
                <a:cs typeface="Noto Sans CJK KR"/>
              </a:rPr>
              <a:t>AI는 대상·장소·일정을 모릅니다.</a:t>
            </a:r>
            <a:endParaRPr sz="17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8932BD7E-C4E3-4DB6-9847-168C58EF4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1928" y="2322576"/>
            <a:ext cx="5129784" cy="3429000"/>
          </a:xfrm>
          <a:prstGeom xmlns:a="http://schemas.openxmlformats.org/drawingml/2006/main" prst="roundRect">
            <a:avLst>
              <a:gd name="adj" fmla="val 4533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97A3E217-D8C4-4705-B9E0-314A98A07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6248" y="2624328"/>
            <a:ext cx="1938528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AD431737-F86F-47E2-8089-EB89B4161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2665476"/>
            <a:ext cx="1755648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맥락을 준 부탁</a:t>
            </a:r>
            <a:endParaRPr sz="105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4D911409-DED9-4F9A-9B90-5262AD6A7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4536" y="3218688"/>
            <a:ext cx="4462272" cy="15727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8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“별빛수련관에서 중학생 대상</a:t>
            </a:r>
            <a:endParaRPr sz="18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8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토요일 2시간 우주 만들기 체험을</a:t>
            </a:r>
            <a:endParaRPr sz="18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8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홍보할 안내문을 써 줘.”</a:t>
            </a:r>
            <a:endParaRPr sz="18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29566715-A989-49EF-8CCA-12B70FB52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5897880"/>
            <a:ext cx="10378440" cy="2651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40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아직 정하지 않은 정보는 ‘미정’이라고 쓰기</a:t>
            </a:r>
            <a:endParaRPr sz="1400"/>
          </a:p>
        </p:txBody>
      </p:sp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8B6F6B-C149-4C2B-A7A5-F44DF87413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e70bd9bc8a4377"/>
          <a:stretch xmlns:a="http://schemas.openxmlformats.org/drawingml/2006/main"/>
        </p:blipFill>
        <p:spPr>
          <a:xfrm xmlns:a="http://schemas.openxmlformats.org/drawingml/2006/main">
            <a:off x="10074642" y="400050"/>
            <a:ext cx="1424842" cy="1619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355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D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72EEB1A-85AB-4B3D-961E-BDA77C51B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972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3CB"/>
          </a:solidFill>
          <a:ln xmlns:a="http://schemas.openxmlformats.org/drawingml/2006/main" w="12700">
            <a:solidFill>
              <a:srgbClr val="8CE3CB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E1BDB03C-483F-4F6E-A7E7-D26AA2703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365760"/>
            <a:ext cx="1722730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77E205CF-2B30-4271-9A10-3C943BE25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406908"/>
            <a:ext cx="153985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대화의 기본 ③</a:t>
            </a:r>
            <a:endParaRPr sz="10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BAE3722B-6F55-48FF-9E09-CA10355FF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859536"/>
            <a:ext cx="9048750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역할 · 조건 · 출력형식: 부탁을 구체적으로!</a:t>
            </a:r>
            <a:endParaRPr sz="2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75A3CEAA-8AEE-41D5-AFFC-60D15A7D7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64208"/>
            <a:ext cx="9048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업무 지시서에 들어가는 세 가지 구성 요소입니다.</a:t>
            </a:r>
            <a:endParaRPr sz="15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591184B1-AFA3-4196-8C31-95E126D0C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6355080"/>
            <a:ext cx="1093622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970">
            <a:solidFill>
              <a:srgbClr val="E1EAF0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6A71845-8BB4-464F-AB48-030CCF9A5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19088"/>
            <a:ext cx="8046720" cy="1920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9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우리 수련관에 AI 직원이 출근했습니다!  ·  2차시</a:t>
            </a:r>
            <a:endParaRPr sz="9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CC8DBD13-A59B-4771-9E77-A021E8BAC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7312" y="6419088"/>
            <a:ext cx="1042416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10000"/>
              </a:lnSpc>
              <a:buNone/>
            </a:pPr>
            <a:r>
              <a:rPr sz="9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11 / 23</a:t>
            </a:r>
            <a:endParaRPr sz="9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1007579E-C552-4BB9-8DD7-1B1C63B59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" y="2313432"/>
            <a:ext cx="10341864" cy="896112"/>
          </a:xfrm>
          <a:prstGeom xmlns:a="http://schemas.openxmlformats.org/drawingml/2006/main" prst="roundRect">
            <a:avLst>
              <a:gd name="adj" fmla="val 173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5E607F1C-0CF5-4BF7-BAD0-3C5FB4181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" y="2505456"/>
            <a:ext cx="1837944" cy="475488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E7F2FD"/>
          </a:solidFill>
          <a:ln xmlns:a="http://schemas.openxmlformats.org/drawingml/2006/main" w="12700">
            <a:solidFill>
              <a:srgbClr val="E7F2FD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BFFF17C4-878F-4AA8-92BE-E2F976509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1016" y="2633472"/>
            <a:ext cx="155448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700" b="1">
                <a:solidFill>
                  <a:srgbClr val="3674BB"/>
                </a:solidFill>
                <a:latin typeface="Noto Sans CJK KR"/>
                <a:ea typeface="Noto Sans CJK KR"/>
                <a:cs typeface="Noto Sans CJK KR"/>
              </a:rPr>
              <a:t>역할</a:t>
            </a:r>
            <a:endParaRPr sz="17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A0A71C52-2122-4037-9769-5F9664D75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5264" y="2560320"/>
            <a:ext cx="7516368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“당신은 청소년수련관 홍보 담당자입니다.”</a:t>
            </a:r>
            <a:endParaRPr sz="170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A2509719-DF5A-49F2-A43D-6D785244A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" y="3374136"/>
            <a:ext cx="10341864" cy="896112"/>
          </a:xfrm>
          <a:prstGeom xmlns:a="http://schemas.openxmlformats.org/drawingml/2006/main" prst="roundRect">
            <a:avLst>
              <a:gd name="adj" fmla="val 173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378989C3-8065-4362-A13A-7BE7C0FEC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" y="3566160"/>
            <a:ext cx="1837944" cy="475488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6A60E2CB-D153-4788-8233-A01A49358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1016" y="3694176"/>
            <a:ext cx="155448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70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조건</a:t>
            </a:r>
            <a:endParaRPr sz="17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BB70D869-CB98-4DEF-875E-A2044CB86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5264" y="3621024"/>
            <a:ext cx="7516368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“중학생 눈높이 · 100자 이내 · 참가비는 미정”</a:t>
            </a:r>
            <a:endParaRPr sz="170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18281621-DD89-444A-AFF8-2EC951E95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" y="4434840"/>
            <a:ext cx="10341864" cy="896112"/>
          </a:xfrm>
          <a:prstGeom xmlns:a="http://schemas.openxmlformats.org/drawingml/2006/main" prst="roundRect">
            <a:avLst>
              <a:gd name="adj" fmla="val 1734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59BDD11F-7982-48F1-88E7-ABBD1531A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" y="4626864"/>
            <a:ext cx="1837944" cy="475488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E8E4FF"/>
          </a:solidFill>
          <a:ln xmlns:a="http://schemas.openxmlformats.org/drawingml/2006/main" w="12700">
            <a:solidFill>
              <a:srgbClr val="E8E4FF">
                <a:alpha val="0"/>
              </a:srgbClr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78E6CA00-33AB-4A89-9670-C40C6C2B9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1016" y="4754880"/>
            <a:ext cx="155448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700" b="1">
                <a:solidFill>
                  <a:srgbClr val="6A5CAA"/>
                </a:solidFill>
                <a:latin typeface="Noto Sans CJK KR"/>
                <a:ea typeface="Noto Sans CJK KR"/>
                <a:cs typeface="Noto Sans CJK KR"/>
              </a:rPr>
              <a:t>출력형식</a:t>
            </a:r>
            <a:endParaRPr sz="17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58876A94-B930-4905-B428-17E930729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5264" y="4681728"/>
            <a:ext cx="7516368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“제목 3개와 소개 문구를 표로 정리해 줘.”</a:t>
            </a:r>
            <a:endParaRPr sz="1700"/>
          </a:p>
        </p:txBody>
      </p:sp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987657-C371-4604-80CB-982D9A49C3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731f4167074786"/>
          <a:stretch xmlns:a="http://schemas.openxmlformats.org/drawingml/2006/main"/>
        </p:blipFill>
        <p:spPr>
          <a:xfrm xmlns:a="http://schemas.openxmlformats.org/drawingml/2006/main">
            <a:off x="10048875" y="496699"/>
            <a:ext cx="1476375" cy="142595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6568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D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EEAC0EFD-BBFB-45C0-B963-94B96D486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972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3CB"/>
          </a:solidFill>
          <a:ln xmlns:a="http://schemas.openxmlformats.org/drawingml/2006/main" w="12700">
            <a:solidFill>
              <a:srgbClr val="8CE3CB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8E4E25DA-1CA2-41D5-90EA-25BB47F5E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365760"/>
            <a:ext cx="2702052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C702930C-341C-41E4-A7D5-F262C3716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406908"/>
            <a:ext cx="2519172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조금 어려워 보여도 괜찮아요</a:t>
            </a:r>
            <a:endParaRPr sz="10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3268C4F2-EB95-464A-808C-C1A510D8C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859536"/>
            <a:ext cx="9048750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토큰과 컨텍스트 창은 ‘읽는 단위와 작업 책상’</a:t>
            </a:r>
            <a:endParaRPr sz="2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8F35829-7FCA-448B-8042-79FA64865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64208"/>
            <a:ext cx="9048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두 용어는 사용량·긴 대화 제한을 이해할 때 도움 됩니다.</a:t>
            </a:r>
            <a:endParaRPr sz="15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21E9DD4-A18E-44D4-ADB4-3AF966556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6355080"/>
            <a:ext cx="1093622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970">
            <a:solidFill>
              <a:srgbClr val="E1EAF0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52F6FC1B-62A2-40F2-A8A1-3743DF230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19088"/>
            <a:ext cx="8046720" cy="1920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9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우리 수련관에 AI 직원이 출근했습니다!  ·  2차시</a:t>
            </a:r>
            <a:endParaRPr sz="9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3B64D0A1-0292-4B96-B445-667796783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7312" y="6419088"/>
            <a:ext cx="1042416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10000"/>
              </a:lnSpc>
              <a:buNone/>
            </a:pPr>
            <a:r>
              <a:rPr sz="9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12 / 23</a:t>
            </a:r>
            <a:endParaRPr sz="9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2D99ECF1-9C4A-4040-94F5-1594FFC5A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2295144"/>
            <a:ext cx="5038344" cy="1444752"/>
          </a:xfrm>
          <a:prstGeom xmlns:a="http://schemas.openxmlformats.org/drawingml/2006/main" prst="roundRect">
            <a:avLst>
              <a:gd name="adj" fmla="val 107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74EE9097-72B4-47CA-A5E0-8977B1C3C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2459736"/>
            <a:ext cx="4709160" cy="448056"/>
          </a:xfrm>
          <a:prstGeom xmlns:a="http://schemas.openxmlformats.org/drawingml/2006/main" prst="roundRect">
            <a:avLst>
              <a:gd name="adj" fmla="val 20408"/>
            </a:avLst>
          </a:prstGeom>
          <a:solidFill xmlns:a="http://schemas.openxmlformats.org/drawingml/2006/main">
            <a:srgbClr val="FFEFB8"/>
          </a:solidFill>
          <a:ln xmlns:a="http://schemas.openxmlformats.org/drawingml/2006/main" w="12700">
            <a:solidFill>
              <a:srgbClr val="FFEFB8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3752CFB1-0BD7-424A-B5B1-05A2FD627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2542032"/>
            <a:ext cx="445312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900" b="1">
                <a:solidFill>
                  <a:srgbClr val="A27420"/>
                </a:solidFill>
                <a:latin typeface="Noto Sans CJK KR"/>
                <a:ea typeface="Noto Sans CJK KR"/>
                <a:cs typeface="Noto Sans CJK KR"/>
              </a:rPr>
              <a:t>토큰(Token)</a:t>
            </a:r>
            <a:endParaRPr sz="19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96DDDFDD-F215-4606-9A2E-B7E2CEEF8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848" y="3063240"/>
            <a:ext cx="4507992" cy="5120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6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AI가 글을 처리할 때 사용하는 작은 조각</a:t>
            </a:r>
            <a:endParaRPr sz="16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6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한 글자나 한 단어와 꼭 같지는 않아요.</a:t>
            </a:r>
            <a:endParaRPr sz="160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058732D8-8457-44B8-A24E-945473040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4224" y="2295144"/>
            <a:ext cx="5020056" cy="1444752"/>
          </a:xfrm>
          <a:prstGeom xmlns:a="http://schemas.openxmlformats.org/drawingml/2006/main" prst="roundRect">
            <a:avLst>
              <a:gd name="adj" fmla="val 107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F2F2256E-E5C9-4053-B76C-5AC9D5565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8816" y="2459736"/>
            <a:ext cx="4690872" cy="448056"/>
          </a:xfrm>
          <a:prstGeom xmlns:a="http://schemas.openxmlformats.org/drawingml/2006/main" prst="roundRect">
            <a:avLst>
              <a:gd name="adj" fmla="val 20408"/>
            </a:avLst>
          </a:prstGeom>
          <a:solidFill xmlns:a="http://schemas.openxmlformats.org/drawingml/2006/main">
            <a:srgbClr val="E7F2FD"/>
          </a:solidFill>
          <a:ln xmlns:a="http://schemas.openxmlformats.org/drawingml/2006/main" w="12700">
            <a:solidFill>
              <a:srgbClr val="E7F2FD">
                <a:alpha val="0"/>
              </a:srgbClr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3F6F9D1E-958B-4281-B6EF-5F3E7EACD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6832" y="2542032"/>
            <a:ext cx="443484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900" b="1">
                <a:solidFill>
                  <a:srgbClr val="3674BB"/>
                </a:solidFill>
                <a:latin typeface="Noto Sans CJK KR"/>
                <a:ea typeface="Noto Sans CJK KR"/>
                <a:cs typeface="Noto Sans CJK KR"/>
              </a:rPr>
              <a:t>컨텍스트 창(Context window)</a:t>
            </a:r>
            <a:endParaRPr sz="19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04217F5C-E0F7-44D0-A2FB-57100408C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063240"/>
            <a:ext cx="4489704" cy="5120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6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한 번에 참고해 처리할 수 있는 정보의 범위</a:t>
            </a:r>
            <a:endParaRPr sz="16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6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너무 길면 일부 내용이 빠질 수 있어요.</a:t>
            </a:r>
            <a:endParaRPr sz="160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80C60198-B5B2-49E8-B819-F3B940630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544" y="4407408"/>
            <a:ext cx="10268712" cy="1051560"/>
          </a:xfrm>
          <a:prstGeom xmlns:a="http://schemas.openxmlformats.org/drawingml/2006/main" prst="roundRect">
            <a:avLst>
              <a:gd name="adj" fmla="val 15652"/>
            </a:avLst>
          </a:prstGeom>
          <a:solidFill xmlns:a="http://schemas.openxmlformats.org/drawingml/2006/main">
            <a:srgbClr val="132840"/>
          </a:solidFill>
          <a:ln xmlns:a="http://schemas.openxmlformats.org/drawingml/2006/main" w="12700">
            <a:solidFill>
              <a:srgbClr val="132840">
                <a:alpha val="0"/>
              </a:srgbClr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10053713-5CDC-4D25-A900-E70351279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152" y="4672584"/>
            <a:ext cx="9674352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800" b="1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수련관의 긴 운영 문서를 넣을 때는 필요한 부분과 조건을 명확히 정리하세요.</a:t>
            </a:r>
            <a:endParaRPr sz="1800"/>
          </a:p>
        </p:txBody>
      </p:sp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6BB3CD-DC1E-4D25-8FD4-2E993AFFF8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c8ca37b72544b5"/>
          <a:stretch xmlns:a="http://schemas.openxmlformats.org/drawingml/2006/main"/>
        </p:blipFill>
        <p:spPr>
          <a:xfrm xmlns:a="http://schemas.openxmlformats.org/drawingml/2006/main">
            <a:off x="10048875" y="533744"/>
            <a:ext cx="1476375" cy="1351861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53929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CFD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81C31E07-850D-48FE-85A3-6640BE879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972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3CB"/>
          </a:solidFill>
          <a:ln xmlns:a="http://schemas.openxmlformats.org/drawingml/2006/main" w="12700">
            <a:solidFill>
              <a:srgbClr val="8CE3CB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81A70E53-95BC-4DC4-97F0-30197B208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365760"/>
            <a:ext cx="2002536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1366EA6-7BE2-4CB4-A3F1-331916962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406908"/>
            <a:ext cx="1819656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AI의 입력과 출력</a:t>
            </a:r>
            <a:endParaRPr sz="10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51004958-62A1-48BE-8298-D9E6FE923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859536"/>
            <a:ext cx="9048750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멀티모달: AI가 글만 읽는 건 아니에요</a:t>
            </a:r>
            <a:endParaRPr sz="2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AB07F0D-FCBA-4609-8330-D5EF25B96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64208"/>
            <a:ext cx="9048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모델과 기능에 따라 이미지·소리 등을 함께 다룰 수 있습니다.</a:t>
            </a:r>
            <a:endParaRPr sz="15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9E5DE6D-A971-41DD-9F83-9A2E772A6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6355080"/>
            <a:ext cx="1093622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970">
            <a:solidFill>
              <a:srgbClr val="E1EAF0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E41C589-EECF-41E4-904C-66FCC49C1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19088"/>
            <a:ext cx="8046720" cy="1920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9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우리 수련관에 AI 직원이 출근했습니다!  ·  2차시</a:t>
            </a:r>
            <a:endParaRPr sz="9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B0D5BD72-7C62-4C41-A086-FE8B7EC01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7312" y="6419088"/>
            <a:ext cx="1042416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10000"/>
              </a:lnSpc>
              <a:buNone/>
            </a:pPr>
            <a:r>
              <a:rPr sz="9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13 / 23</a:t>
            </a:r>
            <a:endParaRPr sz="9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3BE72192-DE95-4412-B60E-E83A08798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2487168"/>
            <a:ext cx="2633472" cy="2432304"/>
          </a:xfrm>
          <a:prstGeom xmlns:a="http://schemas.openxmlformats.org/drawingml/2006/main" prst="roundRect">
            <a:avLst>
              <a:gd name="adj" fmla="val 6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093D1B47-0A7E-48A0-8C6C-CC2E36D3B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8488" y="2743200"/>
            <a:ext cx="950976" cy="950976"/>
          </a:xfrm>
          <a:prstGeom xmlns:a="http://schemas.openxmlformats.org/drawingml/2006/main" prst="ellipse">
            <a:avLst>
              <a:gd name="adj" fmla="val 12500"/>
            </a:avLst>
          </a:prstGeom>
          <a:solidFill xmlns:a="http://schemas.openxmlformats.org/drawingml/2006/main">
            <a:srgbClr val="E7F2FD"/>
          </a:solidFill>
          <a:ln xmlns:a="http://schemas.openxmlformats.org/drawingml/2006/main" w="12700">
            <a:solidFill>
              <a:srgbClr val="E7F2FD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D25F976-1FF7-4CDB-82BA-A2088E96A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4792" y="2990088"/>
            <a:ext cx="640080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700" b="1">
                <a:solidFill>
                  <a:srgbClr val="3674BB"/>
                </a:solidFill>
                <a:latin typeface="Noto Sans CJK KR"/>
                <a:ea typeface="Noto Sans CJK KR"/>
                <a:cs typeface="Noto Sans CJK KR"/>
              </a:rPr>
              <a:t>Aa</a:t>
            </a:r>
            <a:endParaRPr sz="27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5FB0258E-5D61-4DB8-92C6-FE181D408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848" y="3886200"/>
            <a:ext cx="2112264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0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글</a:t>
            </a:r>
            <a:endParaRPr sz="20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508D05D-3CD2-44B4-B6E7-CDE607CC8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696" y="4416552"/>
            <a:ext cx="224028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3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공지문 · 기획서</a:t>
            </a:r>
            <a:endParaRPr sz="13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504D41A1-7C6C-437D-A9E1-E30C9AE07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6744" y="2487168"/>
            <a:ext cx="2633472" cy="2432304"/>
          </a:xfrm>
          <a:prstGeom xmlns:a="http://schemas.openxmlformats.org/drawingml/2006/main" prst="roundRect">
            <a:avLst>
              <a:gd name="adj" fmla="val 6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4B93890D-7AFB-4662-9590-7DB821D47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704" y="2743200"/>
            <a:ext cx="950976" cy="950976"/>
          </a:xfrm>
          <a:prstGeom xmlns:a="http://schemas.openxmlformats.org/drawingml/2006/main" prst="ellipse">
            <a:avLst>
              <a:gd name="adj" fmla="val 12500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D94CA436-1FC2-49A3-B861-DC915976E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6008" y="2990088"/>
            <a:ext cx="640080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70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◎</a:t>
            </a:r>
            <a:endParaRPr sz="27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0182AE2C-732E-4C3D-B7E8-93352703F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1064" y="3886200"/>
            <a:ext cx="2112264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0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사진</a:t>
            </a:r>
            <a:endParaRPr sz="20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48129749-8B9D-438B-80A9-1613742A6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912" y="4416552"/>
            <a:ext cx="224028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3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활동 사진 설명</a:t>
            </a:r>
            <a:endParaRPr sz="130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874E1ED5-BF7E-4C0C-9035-F1F8C2E6A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2487168"/>
            <a:ext cx="2633472" cy="2432304"/>
          </a:xfrm>
          <a:prstGeom xmlns:a="http://schemas.openxmlformats.org/drawingml/2006/main" prst="roundRect">
            <a:avLst>
              <a:gd name="adj" fmla="val 6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36909AEF-56D0-4B6F-9557-BB28E75C7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743200"/>
            <a:ext cx="950976" cy="950976"/>
          </a:xfrm>
          <a:prstGeom xmlns:a="http://schemas.openxmlformats.org/drawingml/2006/main" prst="ellipse">
            <a:avLst>
              <a:gd name="adj" fmla="val 12500"/>
            </a:avLst>
          </a:prstGeom>
          <a:solidFill xmlns:a="http://schemas.openxmlformats.org/drawingml/2006/main">
            <a:srgbClr val="E8E4FF"/>
          </a:solidFill>
          <a:ln xmlns:a="http://schemas.openxmlformats.org/drawingml/2006/main" w="12700">
            <a:solidFill>
              <a:srgbClr val="E8E4FF">
                <a:alpha val="0"/>
              </a:srgbClr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108EF813-6BDC-475F-890C-FAF382F43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7224" y="2990088"/>
            <a:ext cx="640080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700" b="1">
                <a:solidFill>
                  <a:srgbClr val="6A5CAA"/>
                </a:solidFill>
                <a:latin typeface="Noto Sans CJK KR"/>
                <a:ea typeface="Noto Sans CJK KR"/>
                <a:cs typeface="Noto Sans CJK KR"/>
              </a:rPr>
              <a:t>◉</a:t>
            </a:r>
            <a:endParaRPr sz="27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36A82D68-FE4C-4AC6-924D-F8A990446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3886200"/>
            <a:ext cx="2112264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0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음성</a:t>
            </a:r>
            <a:endParaRPr sz="20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582934E3-8228-4571-8D26-5C52836B1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9128" y="4416552"/>
            <a:ext cx="224028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3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회의 내용을 말로 설명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D2FDA75F-7B2F-4B97-9C03-37107B07C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9176" y="2487168"/>
            <a:ext cx="2633472" cy="2432304"/>
          </a:xfrm>
          <a:prstGeom xmlns:a="http://schemas.openxmlformats.org/drawingml/2006/main" prst="roundRect">
            <a:avLst>
              <a:gd name="adj" fmla="val 6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1D15EC13-09ED-4B20-836B-AC619C9E9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2136" y="2743200"/>
            <a:ext cx="950976" cy="950976"/>
          </a:xfrm>
          <a:prstGeom xmlns:a="http://schemas.openxmlformats.org/drawingml/2006/main" prst="ellipse">
            <a:avLst>
              <a:gd name="adj" fmla="val 12500"/>
            </a:avLst>
          </a:prstGeom>
          <a:solidFill xmlns:a="http://schemas.openxmlformats.org/drawingml/2006/main">
            <a:srgbClr val="FFDEC9"/>
          </a:solidFill>
          <a:ln xmlns:a="http://schemas.openxmlformats.org/drawingml/2006/main" w="12700">
            <a:solidFill>
              <a:srgbClr val="FFDEC9">
                <a:alpha val="0"/>
              </a:srgbClr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A9C5055F-B9DA-49B5-ACDF-17EECE6FB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8440" y="2990088"/>
            <a:ext cx="640080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700" b="1">
                <a:solidFill>
                  <a:srgbClr val="A86338"/>
                </a:solidFill>
                <a:latin typeface="Noto Sans CJK KR"/>
                <a:ea typeface="Noto Sans CJK KR"/>
                <a:cs typeface="Noto Sans CJK KR"/>
              </a:rPr>
              <a:t>▶</a:t>
            </a:r>
            <a:endParaRPr sz="27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1665C614-2A2D-4AE6-84DC-75EB8E62E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3496" y="3886200"/>
            <a:ext cx="2112264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0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영상</a:t>
            </a:r>
            <a:endParaRPr sz="20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936C1C85-5DE0-4985-91A1-33316D901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0344" y="4416552"/>
            <a:ext cx="224028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3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활동 영상 요약 보조</a:t>
            </a:r>
            <a:endParaRPr sz="13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EC19A059-928C-45A0-80E0-F33FF7C1E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" y="5458968"/>
            <a:ext cx="10652760" cy="5394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500" b="1">
                <a:solidFill>
                  <a:srgbClr val="A64D46"/>
                </a:solidFill>
                <a:latin typeface="Noto Sans CJK KR"/>
                <a:ea typeface="Noto Sans CJK KR"/>
                <a:cs typeface="Noto Sans CJK KR"/>
              </a:rPr>
              <a:t>주의: 실제 청소년 얼굴·음성·연락처 등은 기관 정책과 동의·보호 기준을 먼저 확인!</a:t>
            </a:r>
            <a:endParaRPr sz="1500"/>
          </a:p>
        </p:txBody>
      </p:sp>
      <p:pic>
        <p:nvPic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0C3BCFA-89E3-4A00-89C6-BD7852AACE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5e798d8db24dad"/>
          <a:stretch xmlns:a="http://schemas.openxmlformats.org/drawingml/2006/main"/>
        </p:blipFill>
        <p:spPr>
          <a:xfrm xmlns:a="http://schemas.openxmlformats.org/drawingml/2006/main">
            <a:off x="10053018" y="400050"/>
            <a:ext cx="1468089" cy="1619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20263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CFD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606A2F61-F66D-44BE-A3F9-733B35BEB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972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3CB"/>
          </a:solidFill>
          <a:ln xmlns:a="http://schemas.openxmlformats.org/drawingml/2006/main" w="12700">
            <a:solidFill>
              <a:srgbClr val="8CE3CB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D9DC5C44-9892-48D5-9FDF-DCB61F4ED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365760"/>
            <a:ext cx="2002536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69C2011-D033-4521-9D28-0642EC831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406908"/>
            <a:ext cx="1819656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AI와 함께 일하기</a:t>
            </a:r>
            <a:endParaRPr sz="10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6238FFA-31F4-4030-B870-C49F16685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859536"/>
            <a:ext cx="9048750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에이전트와 도구: 대답을 넘어 작업을 진행하다</a:t>
            </a:r>
            <a:endParaRPr sz="2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3A4BDFBA-53E3-4760-962B-87B1907F1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64208"/>
            <a:ext cx="9048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도구는 일을 수행하는 수단, 에이전트는 단계를 계획·수행하는 방식입니다.</a:t>
            </a:r>
            <a:endParaRPr sz="15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FE4FF63C-DCD7-4977-886C-81ED0AA36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6355080"/>
            <a:ext cx="1093622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970">
            <a:solidFill>
              <a:srgbClr val="E1EAF0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3BD96A9-5C3E-4D89-9F1C-39CBB53F1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19088"/>
            <a:ext cx="8046720" cy="1920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9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우리 수련관에 AI 직원이 출근했습니다!  ·  2차시</a:t>
            </a:r>
            <a:endParaRPr sz="9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2EE1BC93-D5FE-4412-A4FB-E90ACBC21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7312" y="6419088"/>
            <a:ext cx="1042416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10000"/>
              </a:lnSpc>
              <a:buNone/>
            </a:pPr>
            <a:r>
              <a:rPr sz="9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14 / 23</a:t>
            </a:r>
            <a:endParaRPr sz="9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99BB1E5-3F74-4F3F-8189-EE585418F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340864"/>
            <a:ext cx="5047488" cy="3236976"/>
          </a:xfrm>
          <a:prstGeom xmlns:a="http://schemas.openxmlformats.org/drawingml/2006/main" prst="roundRect">
            <a:avLst>
              <a:gd name="adj" fmla="val 48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D85188AD-3300-4767-8039-B0FA133DD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8136" y="2624328"/>
            <a:ext cx="1545336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7F2FD"/>
          </a:solidFill>
          <a:ln xmlns:a="http://schemas.openxmlformats.org/drawingml/2006/main" w="12700">
            <a:solidFill>
              <a:srgbClr val="E7F2FD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3963A4E-46F2-4F1C-91E7-4091228F6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9576" y="2665476"/>
            <a:ext cx="1362456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3674BB"/>
                </a:solidFill>
                <a:latin typeface="Noto Sans CJK KR"/>
                <a:ea typeface="Noto Sans CJK KR"/>
                <a:cs typeface="Noto Sans CJK KR"/>
              </a:rPr>
              <a:t>도구(Tool)</a:t>
            </a:r>
            <a:endParaRPr sz="105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66A148D1-D9CD-414A-A9F9-DA363DBD9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3264408"/>
            <a:ext cx="4379976" cy="1389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파일 열기 · 웹 조사 · 코드 실행</a:t>
            </a:r>
            <a:endParaRPr sz="19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필요할 때 사용하는 작업 수단</a:t>
            </a:r>
            <a:endParaRPr sz="190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784DBF8B-3795-468F-861C-E23464FB4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1928" y="2340864"/>
            <a:ext cx="5038344" cy="3236976"/>
          </a:xfrm>
          <a:prstGeom xmlns:a="http://schemas.openxmlformats.org/drawingml/2006/main" prst="roundRect">
            <a:avLst>
              <a:gd name="adj" fmla="val 4802"/>
            </a:avLst>
          </a:prstGeom>
          <a:solidFill xmlns:a="http://schemas.openxmlformats.org/drawingml/2006/main">
            <a:srgbClr val="132840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3D1BB03C-7D88-491C-B9A5-3BC32D2AA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7104" y="2633472"/>
            <a:ext cx="2093976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365A6D"/>
          </a:solidFill>
          <a:ln xmlns:a="http://schemas.openxmlformats.org/drawingml/2006/main" w="12700">
            <a:solidFill>
              <a:srgbClr val="365A6D">
                <a:alpha val="0"/>
              </a:srgbClr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976656C6-3F35-4E62-9E74-232306B59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544" y="2674620"/>
            <a:ext cx="1911096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D3F7EA"/>
                </a:solidFill>
                <a:latin typeface="Noto Sans CJK KR"/>
                <a:ea typeface="Noto Sans CJK KR"/>
                <a:cs typeface="Noto Sans CJK KR"/>
              </a:rPr>
              <a:t>에이전트(Agent)</a:t>
            </a:r>
            <a:endParaRPr sz="105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DC6EA3EC-BD30-49BC-B913-BDF873563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0" y="3264408"/>
            <a:ext cx="4379976" cy="1472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900" b="1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계획 → 자료 확인 → 실행 → 검토</a:t>
            </a:r>
            <a:endParaRPr sz="19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900" b="1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여러 단계의 일을 진행하는 AI 방식</a:t>
            </a:r>
            <a:endParaRPr sz="19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491A3708-A28A-4ABF-857B-46E5CAC6F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7864" y="5769864"/>
            <a:ext cx="9656064" cy="3566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60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AI도 결과 확인과 승인 기준이 필요합니다.</a:t>
            </a:r>
            <a:endParaRPr sz="1600"/>
          </a:p>
        </p:txBody>
      </p:sp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61410D-7C92-4A9A-86FD-2784EC1345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48d3c0a13d4fe3"/>
          <a:stretch xmlns:a="http://schemas.openxmlformats.org/drawingml/2006/main"/>
        </p:blipFill>
        <p:spPr>
          <a:xfrm xmlns:a="http://schemas.openxmlformats.org/drawingml/2006/main">
            <a:off x="10048875" y="471488"/>
            <a:ext cx="1476375" cy="1476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15407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CFD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0F99637-DD24-4921-87A0-6CC8C871D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972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3CB"/>
          </a:solidFill>
          <a:ln xmlns:a="http://schemas.openxmlformats.org/drawingml/2006/main" w="12700">
            <a:solidFill>
              <a:srgbClr val="8CE3CB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30B793F0-522D-49E3-9EDE-8E4F6C28E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365760"/>
            <a:ext cx="1442923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BA5148B1-7C30-4986-A396-63056B1E1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406908"/>
            <a:ext cx="1260043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1차시 복습</a:t>
            </a:r>
            <a:endParaRPr sz="10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1B80A64D-C7B5-41E6-912D-84FADA8D3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859536"/>
            <a:ext cx="9048750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Chat · Work · Codex 다시 구분해 볼까요?</a:t>
            </a:r>
            <a:endParaRPr sz="2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5CBCD5C-5F57-4084-B7E0-738C7BA91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64208"/>
            <a:ext cx="9048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같은 능력자를 어떤 일에 초대하느냐가 달라집니다.</a:t>
            </a:r>
            <a:endParaRPr sz="15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A205071-AEA4-4675-86BE-4A6029A1E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6355080"/>
            <a:ext cx="1093622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970">
            <a:solidFill>
              <a:srgbClr val="E1EAF0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4E9E877-C27E-45B8-AEA8-93939C78A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19088"/>
            <a:ext cx="8046720" cy="1920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9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우리 수련관에 AI 직원이 출근했습니다!  ·  2차시</a:t>
            </a:r>
            <a:endParaRPr sz="9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555476A2-7750-4733-B313-206574EE0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7312" y="6419088"/>
            <a:ext cx="1042416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10000"/>
              </a:lnSpc>
              <a:buNone/>
            </a:pPr>
            <a:r>
              <a:rPr sz="9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15 / 23</a:t>
            </a:r>
            <a:endParaRPr sz="9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EB0512C-F918-41B2-85CC-CFCC886B3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2322576"/>
            <a:ext cx="3447288" cy="3337560"/>
          </a:xfrm>
          <a:prstGeom xmlns:a="http://schemas.openxmlformats.org/drawingml/2006/main" prst="roundRect">
            <a:avLst>
              <a:gd name="adj" fmla="val 465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028EE1F0-6119-4003-8A1F-D88B4F86E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2587752"/>
            <a:ext cx="3063240" cy="868680"/>
          </a:xfrm>
          <a:prstGeom xmlns:a="http://schemas.openxmlformats.org/drawingml/2006/main" prst="roundRect">
            <a:avLst>
              <a:gd name="adj" fmla="val 13684"/>
            </a:avLst>
          </a:prstGeom>
          <a:solidFill xmlns:a="http://schemas.openxmlformats.org/drawingml/2006/main">
            <a:srgbClr val="E7F2FD"/>
          </a:solidFill>
          <a:ln xmlns:a="http://schemas.openxmlformats.org/drawingml/2006/main" w="12700">
            <a:solidFill>
              <a:srgbClr val="E7F2FD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E14BDA7-4152-455B-8E8E-1406540B3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272" y="2761488"/>
            <a:ext cx="2898648" cy="4937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500" b="1">
                <a:solidFill>
                  <a:srgbClr val="3674BB"/>
                </a:solidFill>
                <a:latin typeface="Noto Sans CJK KR"/>
                <a:ea typeface="Noto Sans CJK KR"/>
                <a:cs typeface="Noto Sans CJK KR"/>
              </a:rPr>
              <a:t>Chat</a:t>
            </a:r>
            <a:endParaRPr sz="25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CA0F836B-0B6D-416F-BEE3-518254C20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696" y="3685032"/>
            <a:ext cx="293522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0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자문위원</a:t>
            </a:r>
            <a:endParaRPr sz="20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03A0C934-16FF-4A6F-B6E8-FCA8BEDE0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4315968"/>
            <a:ext cx="2944368" cy="923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함께 대화하며</a:t>
            </a:r>
            <a:endParaRPr sz="1500"/>
          </a:p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아이디어와 방향을 찾기</a:t>
            </a:r>
            <a:endParaRPr sz="15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97C7A870-29DC-42CB-AF6B-0ADC29799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4256" y="2322576"/>
            <a:ext cx="3447288" cy="3337560"/>
          </a:xfrm>
          <a:prstGeom xmlns:a="http://schemas.openxmlformats.org/drawingml/2006/main" prst="roundRect">
            <a:avLst>
              <a:gd name="adj" fmla="val 465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C6C7C626-F2BE-41F8-8302-9412A0A5B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7136" y="2587752"/>
            <a:ext cx="3063240" cy="868680"/>
          </a:xfrm>
          <a:prstGeom xmlns:a="http://schemas.openxmlformats.org/drawingml/2006/main" prst="roundRect">
            <a:avLst>
              <a:gd name="adj" fmla="val 13684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F8684D92-7D67-44ED-AD3A-8DC45027A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2761488"/>
            <a:ext cx="2898648" cy="4937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50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Work</a:t>
            </a:r>
            <a:endParaRPr sz="25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ACF5EDDF-0D12-4480-85BB-29028221B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144" y="3685032"/>
            <a:ext cx="293522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0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외주인력</a:t>
            </a:r>
            <a:endParaRPr sz="20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2615B4FF-A498-4875-98CD-F2169389F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4315968"/>
            <a:ext cx="2944368" cy="923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여러 단계를 맡겨</a:t>
            </a:r>
            <a:endParaRPr sz="1500"/>
          </a:p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문서·자료 등 납품받기</a:t>
            </a:r>
            <a:endParaRPr sz="150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1F4560F3-4DA0-42DA-9901-0B5E0485B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8704" y="2322576"/>
            <a:ext cx="3447288" cy="3337560"/>
          </a:xfrm>
          <a:prstGeom xmlns:a="http://schemas.openxmlformats.org/drawingml/2006/main" prst="roundRect">
            <a:avLst>
              <a:gd name="adj" fmla="val 465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6AAE50F4-A385-488B-925A-D5E09859C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1584" y="2587752"/>
            <a:ext cx="3063240" cy="868680"/>
          </a:xfrm>
          <a:prstGeom xmlns:a="http://schemas.openxmlformats.org/drawingml/2006/main" prst="roundRect">
            <a:avLst>
              <a:gd name="adj" fmla="val 13684"/>
            </a:avLst>
          </a:prstGeom>
          <a:solidFill xmlns:a="http://schemas.openxmlformats.org/drawingml/2006/main">
            <a:srgbClr val="E8E4FF"/>
          </a:solidFill>
          <a:ln xmlns:a="http://schemas.openxmlformats.org/drawingml/2006/main" w="12700">
            <a:solidFill>
              <a:srgbClr val="E8E4FF">
                <a:alpha val="0"/>
              </a:srgbClr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CB600B2A-780E-4FFF-8E87-455843631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2168" y="2761488"/>
            <a:ext cx="2898648" cy="4937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500" b="1">
                <a:solidFill>
                  <a:srgbClr val="6A5CAA"/>
                </a:solidFill>
                <a:latin typeface="Noto Sans CJK KR"/>
                <a:ea typeface="Noto Sans CJK KR"/>
                <a:cs typeface="Noto Sans CJK KR"/>
              </a:rPr>
              <a:t>Codex</a:t>
            </a:r>
            <a:endParaRPr sz="25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45D7413C-50A0-4A93-A751-2D3A0BE2F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5592" y="3685032"/>
            <a:ext cx="293522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0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신입사원</a:t>
            </a:r>
            <a:endParaRPr sz="20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531C941A-D157-4724-AE12-A6DB44167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4736" y="4315968"/>
            <a:ext cx="2944368" cy="923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코드와 파일을 만들어</a:t>
            </a:r>
            <a:endParaRPr sz="1500"/>
          </a:p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웹페이지를 고치고 시험하기</a:t>
            </a:r>
            <a:endParaRPr sz="15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C1E925D1-F80B-49E4-B4CF-6A1992BD0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8720" y="5888736"/>
            <a:ext cx="9912096" cy="2834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40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수련관 홈페이지 제작에서는 셋의 역할이 이어질 수도 있습니다.</a:t>
            </a:r>
            <a:endParaRPr sz="1400"/>
          </a:p>
        </p:txBody>
      </p:sp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0D28B5C-6E50-4FBE-9E65-6734DFE05B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7590d6d73b4096"/>
          <a:stretch xmlns:a="http://schemas.openxmlformats.org/drawingml/2006/main"/>
        </p:blipFill>
        <p:spPr>
          <a:xfrm xmlns:a="http://schemas.openxmlformats.org/drawingml/2006/main">
            <a:off x="10048875" y="471488"/>
            <a:ext cx="1476375" cy="1476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31606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CFD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E875A0AA-931E-4A0E-8293-6373932C2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972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3CB"/>
          </a:solidFill>
          <a:ln xmlns:a="http://schemas.openxmlformats.org/drawingml/2006/main" w="12700">
            <a:solidFill>
              <a:srgbClr val="8CE3CB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068501B0-5E95-45D3-8F97-613E1823E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365760"/>
            <a:ext cx="1862633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342E68F8-EB9E-4D8C-98FC-84020915E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406908"/>
            <a:ext cx="1679753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AI 답변의 함정</a:t>
            </a:r>
            <a:endParaRPr sz="10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DBA96A0-6B67-440B-B8F6-2D232B564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859536"/>
            <a:ext cx="9048750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환각(Hallucination): 모르는 것도 그럴듯하게!</a:t>
            </a:r>
            <a:endParaRPr sz="2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3BAC0B87-06E9-419C-9623-D073750AB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64208"/>
            <a:ext cx="9048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AI 답변이 매끄러워도 사실과 다를 수 있습니다.</a:t>
            </a:r>
            <a:endParaRPr sz="15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9907AA4-0DDD-4B12-AADA-D68C891F7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6355080"/>
            <a:ext cx="1093622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970">
            <a:solidFill>
              <a:srgbClr val="E1EAF0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820FE51-5AFB-41FC-A493-0CBC311C6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19088"/>
            <a:ext cx="8046720" cy="1920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9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우리 수련관에 AI 직원이 출근했습니다!  ·  2차시</a:t>
            </a:r>
            <a:endParaRPr sz="9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1C4A691-3078-4B38-B0AB-08B33D661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7312" y="6419088"/>
            <a:ext cx="1042416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10000"/>
              </a:lnSpc>
              <a:buNone/>
            </a:pPr>
            <a:r>
              <a:rPr sz="9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16 / 23</a:t>
            </a:r>
            <a:endParaRPr sz="9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BE49B069-44CC-416E-AA4C-CF1581B9D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59152"/>
            <a:ext cx="6483096" cy="3273552"/>
          </a:xfrm>
          <a:prstGeom xmlns:a="http://schemas.openxmlformats.org/drawingml/2006/main" prst="roundRect">
            <a:avLst>
              <a:gd name="adj" fmla="val 47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2F86608D-A8AC-4F36-AAA3-ACFF7ACEF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2660904"/>
            <a:ext cx="3072384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FFE8E5"/>
          </a:solidFill>
          <a:ln xmlns:a="http://schemas.openxmlformats.org/drawingml/2006/main" w="12700">
            <a:solidFill>
              <a:srgbClr val="FFE8E5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76B36FD-3013-499B-AA42-73EC6ADDC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6152" y="2702052"/>
            <a:ext cx="2889504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A64D46"/>
                </a:solidFill>
                <a:latin typeface="Noto Sans CJK KR"/>
                <a:ea typeface="Noto Sans CJK KR"/>
                <a:cs typeface="Noto Sans CJK KR"/>
              </a:rPr>
              <a:t>가상 사례 · 잘못된 안내문</a:t>
            </a:r>
            <a:endParaRPr sz="105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5DDC5209-E2FF-431A-8945-5E47EE339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" y="3328416"/>
            <a:ext cx="5815584" cy="15179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1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“별빛청소년수련관 우주 탐험</a:t>
            </a:r>
            <a:endParaRPr sz="21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1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참가비 3만원!</a:t>
            </a:r>
            <a:endParaRPr sz="21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1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10월 24일까지 선착순 접수!”</a:t>
            </a:r>
            <a:endParaRPr sz="210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796F14F8-C668-4D03-B535-98BC0EFD3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0" y="2350008"/>
            <a:ext cx="3657600" cy="3282696"/>
          </a:xfrm>
          <a:prstGeom xmlns:a="http://schemas.openxmlformats.org/drawingml/2006/main" prst="roundRect">
            <a:avLst>
              <a:gd name="adj" fmla="val 4735"/>
            </a:avLst>
          </a:prstGeom>
          <a:solidFill xmlns:a="http://schemas.openxmlformats.org/drawingml/2006/main">
            <a:srgbClr val="132840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B75BB48F-C96E-4171-8D67-2AA5C243E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856" y="2715768"/>
            <a:ext cx="2999232" cy="5212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800" b="1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실제 제공한 정보는?</a:t>
            </a:r>
            <a:endParaRPr sz="18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89AECC67-23CC-4005-8296-3BFB23967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9288" y="3703320"/>
            <a:ext cx="2916936" cy="11064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000" b="1">
                <a:solidFill>
                  <a:srgbClr val="F6C7C0"/>
                </a:solidFill>
                <a:latin typeface="Noto Sans CJK KR"/>
                <a:ea typeface="Noto Sans CJK KR"/>
                <a:cs typeface="Noto Sans CJK KR"/>
              </a:rPr>
              <a:t>참가비: 미정</a:t>
            </a:r>
            <a:endParaRPr sz="20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000" b="1">
                <a:solidFill>
                  <a:srgbClr val="F6C7C0"/>
                </a:solidFill>
                <a:latin typeface="Noto Sans CJK KR"/>
                <a:ea typeface="Noto Sans CJK KR"/>
                <a:cs typeface="Noto Sans CJK KR"/>
              </a:rPr>
              <a:t>모집 마감: 미정</a:t>
            </a:r>
            <a:endParaRPr sz="20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8205B00A-20F9-4CE9-A413-B204F08AD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5870448"/>
            <a:ext cx="10186416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400" b="1">
                <a:solidFill>
                  <a:srgbClr val="A64D46"/>
                </a:solidFill>
                <a:latin typeface="Noto Sans CJK KR"/>
                <a:ea typeface="Noto Sans CJK KR"/>
                <a:cs typeface="Noto Sans CJK KR"/>
              </a:rPr>
              <a:t>입력하지 않은 날짜·금액을 만들어 냈다면 반드시 수정해야 합니다.</a:t>
            </a:r>
            <a:endParaRPr sz="1400"/>
          </a:p>
        </p:txBody>
      </p:sp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AE832E-E2D0-449E-B45D-0AB503913E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5457e24be747ba"/>
          <a:stretch xmlns:a="http://schemas.openxmlformats.org/drawingml/2006/main"/>
        </p:blipFill>
        <p:spPr>
          <a:xfrm xmlns:a="http://schemas.openxmlformats.org/drawingml/2006/main">
            <a:off x="10075872" y="400050"/>
            <a:ext cx="1422381" cy="1619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16562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CFD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E0B23E08-22BD-4788-A32E-04DA2BD5B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972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3CB"/>
          </a:solidFill>
          <a:ln xmlns:a="http://schemas.openxmlformats.org/drawingml/2006/main" w="12700">
            <a:solidFill>
              <a:srgbClr val="8CE3CB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C08A3EFE-6FD9-46B9-98B3-44BE49303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365760"/>
            <a:ext cx="1722730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4F5AD19-5339-4455-B750-08F47E4F9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406908"/>
            <a:ext cx="153985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답을 믿기 전에</a:t>
            </a:r>
            <a:endParaRPr sz="10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E65A7D40-2AF2-4545-9506-22B012AB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859536"/>
            <a:ext cx="9048750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출처 · 검증 · 편향: 세 번만 확인해요</a:t>
            </a:r>
            <a:endParaRPr sz="2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46E4A49-ADD4-42C4-8541-0D33EB5E6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64208"/>
            <a:ext cx="9048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그럴듯한 문장 하나보다, 정확한 안내 한 줄이 중요합니다.</a:t>
            </a:r>
            <a:endParaRPr sz="15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223CF2C-665E-41E6-B494-0AF2328D5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6355080"/>
            <a:ext cx="1093622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970">
            <a:solidFill>
              <a:srgbClr val="E1EAF0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00030DBB-AD6D-4395-AC80-CFE47288D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19088"/>
            <a:ext cx="8046720" cy="1920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9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우리 수련관에 AI 직원이 출근했습니다!  ·  2차시</a:t>
            </a:r>
            <a:endParaRPr sz="9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98D8813F-412C-4E08-BC38-98C347A75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7312" y="6419088"/>
            <a:ext cx="1042416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10000"/>
              </a:lnSpc>
              <a:buNone/>
            </a:pPr>
            <a:r>
              <a:rPr sz="9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17 / 23</a:t>
            </a:r>
            <a:endParaRPr sz="9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22504969-8AD5-4619-A9C7-9974FEA92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2340864"/>
            <a:ext cx="10396728" cy="850392"/>
          </a:xfrm>
          <a:prstGeom xmlns:a="http://schemas.openxmlformats.org/drawingml/2006/main" prst="roundRect">
            <a:avLst>
              <a:gd name="adj" fmla="val 182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0DC2A228-2AC6-4DDA-8561-44BC267FD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8136" y="2523744"/>
            <a:ext cx="1426464" cy="448056"/>
          </a:xfrm>
          <a:prstGeom xmlns:a="http://schemas.openxmlformats.org/drawingml/2006/main" prst="roundRect">
            <a:avLst>
              <a:gd name="adj" fmla="val 22449"/>
            </a:avLst>
          </a:prstGeom>
          <a:solidFill xmlns:a="http://schemas.openxmlformats.org/drawingml/2006/main">
            <a:srgbClr val="E7F2FD"/>
          </a:solidFill>
          <a:ln xmlns:a="http://schemas.openxmlformats.org/drawingml/2006/main" w="12700">
            <a:solidFill>
              <a:srgbClr val="E7F2FD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68040DBE-80F4-4A26-92A6-62BD040E3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2642616"/>
            <a:ext cx="105156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800" b="1">
                <a:solidFill>
                  <a:srgbClr val="3674BB"/>
                </a:solidFill>
                <a:latin typeface="Noto Sans CJK KR"/>
                <a:ea typeface="Noto Sans CJK KR"/>
                <a:cs typeface="Noto Sans CJK KR"/>
              </a:rPr>
              <a:t>출처</a:t>
            </a:r>
            <a:endParaRPr sz="18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3F97C5F9-3ACA-43DE-B4CC-E54C897A7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2928" y="2587752"/>
            <a:ext cx="7900416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8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정보가 어디에서 왔는지</a:t>
            </a:r>
            <a:endParaRPr sz="180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9E5195F7-7811-4873-B34A-3B66FAE93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3374136"/>
            <a:ext cx="10396728" cy="850392"/>
          </a:xfrm>
          <a:prstGeom xmlns:a="http://schemas.openxmlformats.org/drawingml/2006/main" prst="roundRect">
            <a:avLst>
              <a:gd name="adj" fmla="val 182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50BEC68B-8781-485C-A05B-E559D7EDA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8136" y="3557016"/>
            <a:ext cx="1426464" cy="448056"/>
          </a:xfrm>
          <a:prstGeom xmlns:a="http://schemas.openxmlformats.org/drawingml/2006/main" prst="roundRect">
            <a:avLst>
              <a:gd name="adj" fmla="val 22449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6DC70F76-FB82-4DA6-9E79-DA2BF93E9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3675888"/>
            <a:ext cx="105156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80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검증</a:t>
            </a:r>
            <a:endParaRPr sz="18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9A721C9A-0CBE-4564-A157-EF29F77F7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2928" y="3621024"/>
            <a:ext cx="7900416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8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공식 공지와 실제 자료로 대조</a:t>
            </a:r>
            <a:endParaRPr sz="180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1CC5A030-CBF3-4C21-96D5-0F4C42ACA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824" y="4407408"/>
            <a:ext cx="10396728" cy="850392"/>
          </a:xfrm>
          <a:prstGeom xmlns:a="http://schemas.openxmlformats.org/drawingml/2006/main" prst="roundRect">
            <a:avLst>
              <a:gd name="adj" fmla="val 182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8890607F-DDDC-4103-89F4-3E9E8F365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8136" y="4590288"/>
            <a:ext cx="1426464" cy="448056"/>
          </a:xfrm>
          <a:prstGeom xmlns:a="http://schemas.openxmlformats.org/drawingml/2006/main" prst="roundRect">
            <a:avLst>
              <a:gd name="adj" fmla="val 22449"/>
            </a:avLst>
          </a:prstGeom>
          <a:solidFill xmlns:a="http://schemas.openxmlformats.org/drawingml/2006/main">
            <a:srgbClr val="FFDEC9"/>
          </a:solidFill>
          <a:ln xmlns:a="http://schemas.openxmlformats.org/drawingml/2006/main" w="12700">
            <a:solidFill>
              <a:srgbClr val="FFDEC9">
                <a:alpha val="0"/>
              </a:srgbClr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45135788-0851-404C-A872-0018071A9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4709160"/>
            <a:ext cx="105156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800" b="1">
                <a:solidFill>
                  <a:srgbClr val="A86338"/>
                </a:solidFill>
                <a:latin typeface="Noto Sans CJK KR"/>
                <a:ea typeface="Noto Sans CJK KR"/>
                <a:cs typeface="Noto Sans CJK KR"/>
              </a:rPr>
              <a:t>편향</a:t>
            </a:r>
            <a:endParaRPr sz="18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C165E142-C5B8-4D6E-88C1-61CF72772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2928" y="4654296"/>
            <a:ext cx="7900416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8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특정 사람·집단에 불공정한 표현 없는지</a:t>
            </a:r>
            <a:endParaRPr sz="18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CBABBC51-0BEE-4DBD-9F09-0C71E05B0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0704" y="5641848"/>
            <a:ext cx="10030968" cy="475488"/>
          </a:xfrm>
          <a:prstGeom xmlns:a="http://schemas.openxmlformats.org/drawingml/2006/main" prst="roundRect">
            <a:avLst>
              <a:gd name="adj" fmla="val 32692"/>
            </a:avLst>
          </a:prstGeom>
          <a:solidFill xmlns:a="http://schemas.openxmlformats.org/drawingml/2006/main">
            <a:srgbClr val="132840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82E736E9-319D-42D0-8677-B10F8899D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9304" y="5760720"/>
            <a:ext cx="9592056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300" b="1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특히 모집 일정 · 참가 자격 · 시설 이용 규정은 공식 자료로 확인</a:t>
            </a:r>
            <a:endParaRPr sz="1300"/>
          </a:p>
        </p:txBody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1E84441-8A3A-4087-B4C1-E85145E2BC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aabd80af9d4712"/>
          <a:stretch xmlns:a="http://schemas.openxmlformats.org/drawingml/2006/main"/>
        </p:blipFill>
        <p:spPr>
          <a:xfrm xmlns:a="http://schemas.openxmlformats.org/drawingml/2006/main">
            <a:off x="10238338" y="400050"/>
            <a:ext cx="1097449" cy="1619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4239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CFD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0EB064E-9557-4443-ADEB-C0B618677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972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3CB"/>
          </a:solidFill>
          <a:ln xmlns:a="http://schemas.openxmlformats.org/drawingml/2006/main" w="12700">
            <a:solidFill>
              <a:srgbClr val="8CE3CB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35C061B8-76C3-47FB-A704-9AF02E3F9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365760"/>
            <a:ext cx="1862633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BEF8A05-3685-4017-A558-AAEA6CB7E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406908"/>
            <a:ext cx="1679753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현장 실무 3원칙</a:t>
            </a:r>
            <a:endParaRPr sz="10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4FB4DCA5-37C6-4C38-88DC-9244B4F4B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859536"/>
            <a:ext cx="9048750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개인정보 · 저작권 · 공개 전 검수</a:t>
            </a:r>
            <a:endParaRPr sz="2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839F7B55-BDD1-462D-A5D3-CAA4E5B32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64208"/>
            <a:ext cx="9048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AI를 잘 쓰는 강사는 “입력하지 말 것”과 “확인할 것”을 압니다.</a:t>
            </a:r>
            <a:endParaRPr sz="15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F3C6377-355F-4B01-94B6-2C18F6E16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6355080"/>
            <a:ext cx="1093622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970">
            <a:solidFill>
              <a:srgbClr val="E1EAF0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15AF3C9-16A2-4B10-8C93-0A921BB02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19088"/>
            <a:ext cx="8046720" cy="1920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9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우리 수련관에 AI 직원이 출근했습니다!  ·  2차시</a:t>
            </a:r>
            <a:endParaRPr sz="9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FD6F5B5-CDA1-4FC8-807A-5DAB2D6BE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7312" y="6419088"/>
            <a:ext cx="1042416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10000"/>
              </a:lnSpc>
              <a:buNone/>
            </a:pPr>
            <a:r>
              <a:rPr sz="9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18 / 23</a:t>
            </a:r>
            <a:endParaRPr sz="9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6A68839-8DF0-4E93-92DF-BE47E8BA2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395728"/>
            <a:ext cx="3493008" cy="3026664"/>
          </a:xfrm>
          <a:prstGeom xmlns:a="http://schemas.openxmlformats.org/drawingml/2006/main" prst="roundRect">
            <a:avLst>
              <a:gd name="adj" fmla="val 51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0EB9F3FD-5F1D-4FA7-9E85-6552401F3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7672" y="2715768"/>
            <a:ext cx="1078992" cy="1078992"/>
          </a:xfrm>
          <a:prstGeom xmlns:a="http://schemas.openxmlformats.org/drawingml/2006/main" prst="ellipse">
            <a:avLst>
              <a:gd name="adj" fmla="val 11017"/>
            </a:avLst>
          </a:prstGeom>
          <a:solidFill xmlns:a="http://schemas.openxmlformats.org/drawingml/2006/main">
            <a:srgbClr val="FFE8E5"/>
          </a:solidFill>
          <a:ln xmlns:a="http://schemas.openxmlformats.org/drawingml/2006/main" w="12700">
            <a:solidFill>
              <a:srgbClr val="FFE8E5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70953B16-5B3E-4C90-A747-FAE5ADBCC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8568" y="3017520"/>
            <a:ext cx="46634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700" b="1">
                <a:solidFill>
                  <a:srgbClr val="A64D46"/>
                </a:solidFill>
                <a:latin typeface="Noto Sans CJK KR"/>
                <a:ea typeface="Noto Sans CJK KR"/>
                <a:cs typeface="Noto Sans CJK KR"/>
              </a:rPr>
              <a:t>!</a:t>
            </a:r>
            <a:endParaRPr sz="27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4F78404C-C02C-4DEF-9D02-4A1054B41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3026664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000" b="1">
                <a:solidFill>
                  <a:srgbClr val="A64D46"/>
                </a:solidFill>
                <a:latin typeface="Noto Sans CJK KR"/>
                <a:ea typeface="Noto Sans CJK KR"/>
                <a:cs typeface="Noto Sans CJK KR"/>
              </a:rPr>
              <a:t>개인정보</a:t>
            </a:r>
            <a:endParaRPr sz="20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750D8FC9-1399-4358-95A8-0BF7D9E9C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696" y="4617720"/>
            <a:ext cx="2999232" cy="5760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4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청소년 이름·연락처·상담 이력은 넣지 않기</a:t>
            </a:r>
            <a:endParaRPr sz="14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E27C2003-8A67-4A8E-8EB5-3DA82C43F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2395728"/>
            <a:ext cx="3493008" cy="3026664"/>
          </a:xfrm>
          <a:prstGeom xmlns:a="http://schemas.openxmlformats.org/drawingml/2006/main" prst="roundRect">
            <a:avLst>
              <a:gd name="adj" fmla="val 51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AEEDF1FB-1CDD-4E57-BABB-7D2983DDB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2432" y="2715768"/>
            <a:ext cx="1078992" cy="1078992"/>
          </a:xfrm>
          <a:prstGeom xmlns:a="http://schemas.openxmlformats.org/drawingml/2006/main" prst="ellipse">
            <a:avLst>
              <a:gd name="adj" fmla="val 11017"/>
            </a:avLst>
          </a:prstGeom>
          <a:solidFill xmlns:a="http://schemas.openxmlformats.org/drawingml/2006/main">
            <a:srgbClr val="FFEFB8"/>
          </a:solidFill>
          <a:ln xmlns:a="http://schemas.openxmlformats.org/drawingml/2006/main" w="12700">
            <a:solidFill>
              <a:srgbClr val="FFEFB8">
                <a:alpha val="0"/>
              </a:srgbClr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FBF5B5B6-5C77-4157-B210-118C672AB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3328" y="3017520"/>
            <a:ext cx="46634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700" b="1">
                <a:solidFill>
                  <a:srgbClr val="A27420"/>
                </a:solidFill>
                <a:latin typeface="Noto Sans CJK KR"/>
                <a:ea typeface="Noto Sans CJK KR"/>
                <a:cs typeface="Noto Sans CJK KR"/>
              </a:rPr>
              <a:t>©</a:t>
            </a:r>
            <a:endParaRPr sz="27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E4E5BDD0-7A5F-430F-85E2-E7AD52349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0" y="4014216"/>
            <a:ext cx="3026664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000" b="1">
                <a:solidFill>
                  <a:srgbClr val="A27420"/>
                </a:solidFill>
                <a:latin typeface="Noto Sans CJK KR"/>
                <a:ea typeface="Noto Sans CJK KR"/>
                <a:cs typeface="Noto Sans CJK KR"/>
              </a:rPr>
              <a:t>저작권</a:t>
            </a:r>
            <a:endParaRPr sz="20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C78BFA40-DE1C-4DAE-BA78-3791F8DF3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456" y="4617720"/>
            <a:ext cx="2999232" cy="5760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4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남의 이미지·텍스트는 이용 조건 확인</a:t>
            </a:r>
            <a:endParaRPr sz="140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86116EDA-7CE3-4528-B258-1BAE89B8B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0" y="2395728"/>
            <a:ext cx="3493008" cy="3026664"/>
          </a:xfrm>
          <a:prstGeom xmlns:a="http://schemas.openxmlformats.org/drawingml/2006/main" prst="roundRect">
            <a:avLst>
              <a:gd name="adj" fmla="val 51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06FE1AF7-E1BF-499D-ACA1-431A56F6A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37192" y="2715768"/>
            <a:ext cx="1078992" cy="1078992"/>
          </a:xfrm>
          <a:prstGeom xmlns:a="http://schemas.openxmlformats.org/drawingml/2006/main" prst="ellipse">
            <a:avLst>
              <a:gd name="adj" fmla="val 11017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11AE7D61-B045-49A9-B452-30B2AC7EA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088" y="3017520"/>
            <a:ext cx="46634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70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✓</a:t>
            </a:r>
            <a:endParaRPr sz="27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8458ECE7-BD6C-4450-A20D-543325B19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9640" y="4014216"/>
            <a:ext cx="3026664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00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검수</a:t>
            </a:r>
            <a:endParaRPr sz="20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79ED1B69-6F13-4BEE-B5FC-D287EED42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6216" y="4617720"/>
            <a:ext cx="2999232" cy="5760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4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모집 일정·비용·전화번호·링크 직접 확인</a:t>
            </a:r>
            <a:endParaRPr sz="1400"/>
          </a:p>
        </p:txBody>
      </p:sp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7C564B-E54A-4315-B3B8-8E5E3DE892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252dbbdc044d86"/>
          <a:stretch xmlns:a="http://schemas.openxmlformats.org/drawingml/2006/main"/>
        </p:blipFill>
        <p:spPr>
          <a:xfrm xmlns:a="http://schemas.openxmlformats.org/drawingml/2006/main">
            <a:off x="10048875" y="411979"/>
            <a:ext cx="1476375" cy="159539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626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CFD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869C49A-4E08-4E31-8B99-2FE471FF2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972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3CB"/>
          </a:solidFill>
          <a:ln xmlns:a="http://schemas.openxmlformats.org/drawingml/2006/main" w="12700">
            <a:solidFill>
              <a:srgbClr val="8CE3CB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BF6808B8-670B-4794-95FB-8524EC2E6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365760"/>
            <a:ext cx="2142439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323E5D8-89F9-4259-900C-B6B5F9ABB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406908"/>
            <a:ext cx="1959559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홈페이지를 배울 준비</a:t>
            </a:r>
            <a:endParaRPr sz="10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3399EF4-1296-4A60-8D1E-D61316ED5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859536"/>
            <a:ext cx="9048750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URL · 도메인 · 호스팅: 웹 주소의 세 친구</a:t>
            </a:r>
            <a:endParaRPr sz="2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E625692C-EFB7-4E1C-BF9E-DE7118026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64208"/>
            <a:ext cx="9048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후반 차시에 홈페이지를 만들 때 다시 만날 용어입니다.</a:t>
            </a:r>
            <a:endParaRPr sz="15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4BDA6F7-1DEF-4147-A662-127A985F3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6355080"/>
            <a:ext cx="1093622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970">
            <a:solidFill>
              <a:srgbClr val="E1EAF0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E588C4E-B173-4758-BB6C-811CE53ED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19088"/>
            <a:ext cx="8046720" cy="1920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9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우리 수련관에 AI 직원이 출근했습니다!  ·  2차시</a:t>
            </a:r>
            <a:endParaRPr sz="9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2B3D4505-9C8D-405C-819D-23B669598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7312" y="6419088"/>
            <a:ext cx="1042416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10000"/>
              </a:lnSpc>
              <a:buNone/>
            </a:pPr>
            <a:r>
              <a:rPr sz="9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19 / 23</a:t>
            </a:r>
            <a:endParaRPr sz="9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057866D8-04F6-47C1-A557-7D73EA9FA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2395728"/>
            <a:ext cx="3493008" cy="2944368"/>
          </a:xfrm>
          <a:prstGeom xmlns:a="http://schemas.openxmlformats.org/drawingml/2006/main" prst="roundRect">
            <a:avLst>
              <a:gd name="adj" fmla="val 52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86B33CAE-66AD-4DB4-897B-3E55AE5AF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42616"/>
            <a:ext cx="3090672" cy="521208"/>
          </a:xfrm>
          <a:prstGeom xmlns:a="http://schemas.openxmlformats.org/drawingml/2006/main" prst="roundRect">
            <a:avLst>
              <a:gd name="adj" fmla="val 19298"/>
            </a:avLst>
          </a:prstGeom>
          <a:solidFill xmlns:a="http://schemas.openxmlformats.org/drawingml/2006/main">
            <a:srgbClr val="E7F2FD"/>
          </a:solidFill>
          <a:ln xmlns:a="http://schemas.openxmlformats.org/drawingml/2006/main" w="12700">
            <a:solidFill>
              <a:srgbClr val="E7F2FD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AD2D79F9-3B8F-45A7-83D7-6D5757E45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272" y="2752344"/>
            <a:ext cx="2898648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300" b="1">
                <a:solidFill>
                  <a:srgbClr val="3674BB"/>
                </a:solidFill>
                <a:latin typeface="Noto Sans CJK KR"/>
                <a:ea typeface="Noto Sans CJK KR"/>
                <a:cs typeface="Noto Sans CJK KR"/>
              </a:rPr>
              <a:t>URL</a:t>
            </a:r>
            <a:endParaRPr sz="23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782F6A45-1F19-468D-82A3-B133C8D74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992" y="3483864"/>
            <a:ext cx="2825496" cy="10332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6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웹에서 특정 페이지로 가는 전체 주소</a:t>
            </a:r>
            <a:endParaRPr sz="16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4659502-4E78-4D8F-A3B8-6579F885F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696" y="4754880"/>
            <a:ext cx="298094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2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https://example.org/programs</a:t>
            </a:r>
            <a:endParaRPr sz="12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AEF75465-D3A9-4A33-A0BF-0C49E548B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95728"/>
            <a:ext cx="3493008" cy="2944368"/>
          </a:xfrm>
          <a:prstGeom xmlns:a="http://schemas.openxmlformats.org/drawingml/2006/main" prst="roundRect">
            <a:avLst>
              <a:gd name="adj" fmla="val 52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9DC96561-E33D-4C93-906A-30BD04F4C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3168" y="2642616"/>
            <a:ext cx="3090672" cy="521208"/>
          </a:xfrm>
          <a:prstGeom xmlns:a="http://schemas.openxmlformats.org/drawingml/2006/main" prst="roundRect">
            <a:avLst>
              <a:gd name="adj" fmla="val 19298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CDAEF360-FEF3-4D8A-A128-AD7B09B40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6320" y="2752344"/>
            <a:ext cx="2898648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30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도메인</a:t>
            </a:r>
            <a:endParaRPr sz="23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4C25C9C2-7C93-425F-88D6-A131CC597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483864"/>
            <a:ext cx="2825496" cy="10332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6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사이트를 찾아가는 기억하기 쉬운 이름</a:t>
            </a:r>
            <a:endParaRPr sz="16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13CCC458-91AA-4879-A7E1-8335F37D6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9744" y="4754880"/>
            <a:ext cx="298094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2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example.org</a:t>
            </a:r>
            <a:endParaRPr sz="120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7D1EC8D0-F6B9-4773-8FF3-557F132E7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5048" y="2395728"/>
            <a:ext cx="3493008" cy="2944368"/>
          </a:xfrm>
          <a:prstGeom xmlns:a="http://schemas.openxmlformats.org/drawingml/2006/main" prst="roundRect">
            <a:avLst>
              <a:gd name="adj" fmla="val 52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174ED4FF-F585-4626-9107-369E29D30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6216" y="2642616"/>
            <a:ext cx="3090672" cy="521208"/>
          </a:xfrm>
          <a:prstGeom xmlns:a="http://schemas.openxmlformats.org/drawingml/2006/main" prst="roundRect">
            <a:avLst>
              <a:gd name="adj" fmla="val 19298"/>
            </a:avLst>
          </a:prstGeom>
          <a:solidFill xmlns:a="http://schemas.openxmlformats.org/drawingml/2006/main">
            <a:srgbClr val="E8E4FF"/>
          </a:solidFill>
          <a:ln xmlns:a="http://schemas.openxmlformats.org/drawingml/2006/main" w="12700">
            <a:solidFill>
              <a:srgbClr val="E8E4FF">
                <a:alpha val="0"/>
              </a:srgbClr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47B0B32C-AC46-4AE2-8CE6-C1964DAEE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9368" y="2752344"/>
            <a:ext cx="2898648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300" b="1">
                <a:solidFill>
                  <a:srgbClr val="6A5CAA"/>
                </a:solidFill>
                <a:latin typeface="Noto Sans CJK KR"/>
                <a:ea typeface="Noto Sans CJK KR"/>
                <a:cs typeface="Noto Sans CJK KR"/>
              </a:rPr>
              <a:t>호스팅</a:t>
            </a:r>
            <a:endParaRPr sz="23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BE3403A5-D5A1-44EA-B651-1217417AA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088" y="3483864"/>
            <a:ext cx="2825496" cy="10332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600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홈페이지 파일이 놓여 접속할 수 있는 공간</a:t>
            </a:r>
            <a:endParaRPr sz="16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671313F1-5EF9-43FE-8899-73B4F915C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2792" y="4754880"/>
            <a:ext cx="298094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2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웹 서버 · 서비스</a:t>
            </a:r>
            <a:endParaRPr sz="12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EF626F95-5049-4D4E-8294-BCED96A10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5742432"/>
            <a:ext cx="9893808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3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예시는 연습용 주소이며 실제 청소년수련관 사이트가 아닙니다.</a:t>
            </a:r>
            <a:endParaRPr sz="1300"/>
          </a:p>
        </p:txBody>
      </p:sp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158A37D-E7A7-47C3-A857-2B166D16CC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82051bac164bc4"/>
          <a:stretch xmlns:a="http://schemas.openxmlformats.org/drawingml/2006/main"/>
        </p:blipFill>
        <p:spPr>
          <a:xfrm xmlns:a="http://schemas.openxmlformats.org/drawingml/2006/main">
            <a:off x="10048875" y="542230"/>
            <a:ext cx="1476375" cy="133488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95664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CFD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9168CFCE-6C9C-4235-83DD-27CEEB444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972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3CB"/>
          </a:solidFill>
          <a:ln xmlns:a="http://schemas.openxmlformats.org/drawingml/2006/main" w="12700">
            <a:solidFill>
              <a:srgbClr val="8CE3CB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85EE54C9-9601-49F1-BEF0-6C1157D17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365760"/>
            <a:ext cx="2142439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67C977A-A912-404D-86D9-5E5BFCCC3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406908"/>
            <a:ext cx="1959559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홈페이지를 배울 준비</a:t>
            </a:r>
            <a:endParaRPr sz="10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F346FA0-1CF6-4AC3-969E-A779CDF8A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859536"/>
            <a:ext cx="9048750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HTML · CSS · 반응형: 홈페이지의 몸과 옷</a:t>
            </a:r>
            <a:endParaRPr sz="2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0BCC2F88-4ADA-4856-AE70-DFF59AE8E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64208"/>
            <a:ext cx="9048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Codex 신입사원에게 화면 수정 부탁할 때 도움이 됩니다.</a:t>
            </a:r>
            <a:endParaRPr sz="15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7D1653DF-23E4-4592-85CB-FED00DA4B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6355080"/>
            <a:ext cx="1093622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970">
            <a:solidFill>
              <a:srgbClr val="E1EAF0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1734FAB6-508F-4279-BA6E-8C46636A7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19088"/>
            <a:ext cx="8046720" cy="1920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9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우리 수련관에 AI 직원이 출근했습니다!  ·  2차시</a:t>
            </a:r>
            <a:endParaRPr sz="9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00BCB0D-62D0-4091-A248-DCE32F11D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7312" y="6419088"/>
            <a:ext cx="1042416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10000"/>
              </a:lnSpc>
              <a:buNone/>
            </a:pPr>
            <a:r>
              <a:rPr sz="9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20 / 23</a:t>
            </a:r>
            <a:endParaRPr sz="9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F124A4F-79CA-4842-A5B2-E25E219C8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22576"/>
            <a:ext cx="3502152" cy="3236976"/>
          </a:xfrm>
          <a:prstGeom xmlns:a="http://schemas.openxmlformats.org/drawingml/2006/main" prst="roundRect">
            <a:avLst>
              <a:gd name="adj" fmla="val 48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091286CB-3644-4168-9ABF-DF1583B1C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560320"/>
            <a:ext cx="3136392" cy="868680"/>
          </a:xfrm>
          <a:prstGeom xmlns:a="http://schemas.openxmlformats.org/drawingml/2006/main" prst="roundRect">
            <a:avLst>
              <a:gd name="adj" fmla="val 12632"/>
            </a:avLst>
          </a:prstGeom>
          <a:solidFill xmlns:a="http://schemas.openxmlformats.org/drawingml/2006/main">
            <a:srgbClr val="E7F2FD"/>
          </a:solidFill>
          <a:ln xmlns:a="http://schemas.openxmlformats.org/drawingml/2006/main" w="12700">
            <a:solidFill>
              <a:srgbClr val="E7F2FD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A7DC84C-9482-44CC-B7A0-535881A8C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2816352"/>
            <a:ext cx="2852928" cy="3749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400" b="1">
                <a:solidFill>
                  <a:srgbClr val="3674BB"/>
                </a:solidFill>
                <a:latin typeface="Noto Sans CJK KR"/>
                <a:ea typeface="Noto Sans CJK KR"/>
                <a:cs typeface="Noto Sans CJK KR"/>
              </a:rPr>
              <a:t>HTML</a:t>
            </a:r>
            <a:endParaRPr sz="24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3326FF8B-C6A9-42D6-B7BC-863FE2769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0704" y="3803904"/>
            <a:ext cx="2916936" cy="11521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7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내용과 구조를 만드는 뼈대</a:t>
            </a:r>
            <a:endParaRPr sz="170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9F93EA16-1FBE-40E5-B375-6D10FD8E0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2322576"/>
            <a:ext cx="3502152" cy="3236976"/>
          </a:xfrm>
          <a:prstGeom xmlns:a="http://schemas.openxmlformats.org/drawingml/2006/main" prst="roundRect">
            <a:avLst>
              <a:gd name="adj" fmla="val 48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3AD33B2E-47D8-4011-99C5-71CEBB4F1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3168" y="2560320"/>
            <a:ext cx="3136392" cy="868680"/>
          </a:xfrm>
          <a:prstGeom xmlns:a="http://schemas.openxmlformats.org/drawingml/2006/main" prst="roundRect">
            <a:avLst>
              <a:gd name="adj" fmla="val 12632"/>
            </a:avLst>
          </a:prstGeom>
          <a:solidFill xmlns:a="http://schemas.openxmlformats.org/drawingml/2006/main">
            <a:srgbClr val="FFDEC9"/>
          </a:solidFill>
          <a:ln xmlns:a="http://schemas.openxmlformats.org/drawingml/2006/main" w="12700">
            <a:solidFill>
              <a:srgbClr val="FFDEC9">
                <a:alpha val="0"/>
              </a:srgbClr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94B5DA33-BBA5-4E22-B43F-2A9426970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0328" y="2816352"/>
            <a:ext cx="2852928" cy="3749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400" b="1">
                <a:solidFill>
                  <a:srgbClr val="A86338"/>
                </a:solidFill>
                <a:latin typeface="Noto Sans CJK KR"/>
                <a:ea typeface="Noto Sans CJK KR"/>
                <a:cs typeface="Noto Sans CJK KR"/>
              </a:rPr>
              <a:t>CSS</a:t>
            </a:r>
            <a:endParaRPr sz="24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3EB829DD-8367-4E00-9667-0A16EB044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3752" y="3803904"/>
            <a:ext cx="2916936" cy="11521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7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색·배치·글씨를 꾸미는 옷</a:t>
            </a:r>
            <a:endParaRPr sz="170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F9FE33ED-3E2D-4030-B7F7-48CF076A1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3336" y="2322576"/>
            <a:ext cx="3502152" cy="3236976"/>
          </a:xfrm>
          <a:prstGeom xmlns:a="http://schemas.openxmlformats.org/drawingml/2006/main" prst="roundRect">
            <a:avLst>
              <a:gd name="adj" fmla="val 48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A65EDF94-A6FF-4A1A-B60D-DC01E0719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6216" y="2560320"/>
            <a:ext cx="3136392" cy="868680"/>
          </a:xfrm>
          <a:prstGeom xmlns:a="http://schemas.openxmlformats.org/drawingml/2006/main" prst="roundRect">
            <a:avLst>
              <a:gd name="adj" fmla="val 12632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08DB4FD5-795C-4629-8546-049286AE7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3376" y="2816352"/>
            <a:ext cx="2852928" cy="3749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240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반응형</a:t>
            </a:r>
            <a:endParaRPr sz="2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10191893-E997-4FE9-8472-9F872A96A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3803904"/>
            <a:ext cx="2916936" cy="11521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7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PC와 휴대폰 화면에 맞춰 변하는 배치</a:t>
            </a:r>
            <a:endParaRPr sz="17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A11EC308-849A-4070-8C0F-1678E8ED1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" y="5833872"/>
            <a:ext cx="10671048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40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홈페이지 제작 요청 예: “휴대폰에서도 프로그램 카드가 한 줄로 잘 보이게 해 줘.”</a:t>
            </a:r>
            <a:endParaRPr sz="1400"/>
          </a:p>
        </p:txBody>
      </p:sp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231ED2-A942-4C88-80CB-B8D2732C09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fda9684d0f48fc"/>
          <a:stretch xmlns:a="http://schemas.openxmlformats.org/drawingml/2006/main"/>
        </p:blipFill>
        <p:spPr>
          <a:xfrm xmlns:a="http://schemas.openxmlformats.org/drawingml/2006/main">
            <a:off x="10048875" y="564873"/>
            <a:ext cx="1476375" cy="128960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1162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CFD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5D10C25-8743-4CE8-BFBA-C77E1ED83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972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3CB"/>
          </a:solidFill>
          <a:ln xmlns:a="http://schemas.openxmlformats.org/drawingml/2006/main" w="12700">
            <a:solidFill>
              <a:srgbClr val="8CE3CB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C7F0D56E-4853-4A1A-A6BD-12F6D2AD1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365760"/>
            <a:ext cx="1303020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E2CF295-98D7-4BBD-9A8B-4619D110A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406908"/>
            <a:ext cx="11201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미니 퀴즈</a:t>
            </a:r>
            <a:endParaRPr sz="10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A7B4EA14-A572-4BCF-9ECF-004EFCCAF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859536"/>
            <a:ext cx="9048750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내가 아는 AI 용어가 몇 개일까요?</a:t>
            </a:r>
            <a:endParaRPr sz="2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08C6F81-483E-4309-B59D-E60E7C3BE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64208"/>
            <a:ext cx="9048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오른쪽 뜻을 보고 알맞은 용어를 소리 내어 맞혀 보세요.</a:t>
            </a:r>
            <a:endParaRPr sz="15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59E4C912-754A-44F8-90D1-8FF41081F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6355080"/>
            <a:ext cx="1093622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970">
            <a:solidFill>
              <a:srgbClr val="E1EAF0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24D6EC1-3635-49A3-B556-0C026EF5D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19088"/>
            <a:ext cx="8046720" cy="1920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9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우리 수련관에 AI 직원이 출근했습니다!  ·  2차시</a:t>
            </a:r>
            <a:endParaRPr sz="9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C82D9678-05EF-4172-B5C4-FA4F05C64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7312" y="6419088"/>
            <a:ext cx="1042416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10000"/>
              </a:lnSpc>
              <a:buNone/>
            </a:pPr>
            <a:r>
              <a:rPr sz="9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21 / 23</a:t>
            </a:r>
            <a:endParaRPr sz="9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5768DAA5-9FE6-4EE9-A846-9C1AFD179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212848"/>
            <a:ext cx="10479024" cy="585216"/>
          </a:xfrm>
          <a:prstGeom xmlns:a="http://schemas.openxmlformats.org/drawingml/2006/main" prst="roundRect">
            <a:avLst>
              <a:gd name="adj" fmla="val 265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9357D793-1E8D-4836-BE52-9A8F02B47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" y="2368296"/>
            <a:ext cx="356616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 b="1">
                <a:solidFill>
                  <a:srgbClr val="3674BB"/>
                </a:solidFill>
                <a:latin typeface="Noto Sans CJK KR"/>
                <a:ea typeface="Noto Sans CJK KR"/>
                <a:cs typeface="Noto Sans CJK KR"/>
              </a:rPr>
              <a:t>1</a:t>
            </a:r>
            <a:endParaRPr sz="15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BB6B4075-7948-41C5-B897-B2438E696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912" y="2340864"/>
            <a:ext cx="6464808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AI에게 입력하는 부탁</a:t>
            </a:r>
            <a:endParaRPr sz="17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A68DB8D3-0E57-4D0F-BDC7-CEB566E69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208" y="2295144"/>
            <a:ext cx="2423160" cy="429768"/>
          </a:xfrm>
          <a:prstGeom xmlns:a="http://schemas.openxmlformats.org/drawingml/2006/main" prst="roundRect">
            <a:avLst>
              <a:gd name="adj" fmla="val 19149"/>
            </a:avLst>
          </a:prstGeom>
          <a:solidFill xmlns:a="http://schemas.openxmlformats.org/drawingml/2006/main">
            <a:srgbClr val="E7F2FD"/>
          </a:solidFill>
          <a:ln xmlns:a="http://schemas.openxmlformats.org/drawingml/2006/main" w="12700">
            <a:solidFill>
              <a:srgbClr val="E7F2FD">
                <a:alpha val="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0B4AD2B0-BC1E-4117-A668-92A546311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8512" y="2377440"/>
            <a:ext cx="2093976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5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프롬프트</a:t>
            </a:r>
            <a:endParaRPr sz="15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A5DD4FAE-406B-4202-A86F-D23296A1F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926080"/>
            <a:ext cx="10479024" cy="585216"/>
          </a:xfrm>
          <a:prstGeom xmlns:a="http://schemas.openxmlformats.org/drawingml/2006/main" prst="roundRect">
            <a:avLst>
              <a:gd name="adj" fmla="val 26563"/>
            </a:avLst>
          </a:prstGeom>
          <a:solidFill xmlns:a="http://schemas.openxmlformats.org/drawingml/2006/main">
            <a:srgbClr val="F2F6F9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59A41CF6-0F1F-47E2-A632-EF3EBB240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" y="3081528"/>
            <a:ext cx="356616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 b="1">
                <a:solidFill>
                  <a:srgbClr val="3674BB"/>
                </a:solidFill>
                <a:latin typeface="Noto Sans CJK KR"/>
                <a:ea typeface="Noto Sans CJK KR"/>
                <a:cs typeface="Noto Sans CJK KR"/>
              </a:rPr>
              <a:t>2</a:t>
            </a:r>
            <a:endParaRPr sz="15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3ADCBC29-FAF8-4ADC-9216-0C76569C4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912" y="3054096"/>
            <a:ext cx="6464808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없는 모집 날짜를 그럴듯하게 쓰기</a:t>
            </a:r>
            <a:endParaRPr sz="170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8CB70088-82EB-4DD2-B4DC-EF460B65E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208" y="3008376"/>
            <a:ext cx="2423160" cy="429768"/>
          </a:xfrm>
          <a:prstGeom xmlns:a="http://schemas.openxmlformats.org/drawingml/2006/main" prst="roundRect">
            <a:avLst>
              <a:gd name="adj" fmla="val 19149"/>
            </a:avLst>
          </a:prstGeom>
          <a:solidFill xmlns:a="http://schemas.openxmlformats.org/drawingml/2006/main">
            <a:srgbClr val="FFE8E5"/>
          </a:solidFill>
          <a:ln xmlns:a="http://schemas.openxmlformats.org/drawingml/2006/main" w="12700">
            <a:solidFill>
              <a:srgbClr val="FFE8E5">
                <a:alpha val="0"/>
              </a:srgbClr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48BF34E7-57BC-4ADE-8F0F-43CF6400B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8512" y="3090672"/>
            <a:ext cx="2093976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5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환각</a:t>
            </a:r>
            <a:endParaRPr sz="150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1421D88A-2DFD-4CB1-B2E7-137224F97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639312"/>
            <a:ext cx="10479024" cy="585216"/>
          </a:xfrm>
          <a:prstGeom xmlns:a="http://schemas.openxmlformats.org/drawingml/2006/main" prst="roundRect">
            <a:avLst>
              <a:gd name="adj" fmla="val 265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6C3A214E-A647-4DE7-8D0A-58C8FC8F0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" y="3794760"/>
            <a:ext cx="356616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 b="1">
                <a:solidFill>
                  <a:srgbClr val="3674BB"/>
                </a:solidFill>
                <a:latin typeface="Noto Sans CJK KR"/>
                <a:ea typeface="Noto Sans CJK KR"/>
                <a:cs typeface="Noto Sans CJK KR"/>
              </a:rPr>
              <a:t>3</a:t>
            </a:r>
            <a:endParaRPr sz="15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20BFD113-872D-4083-B2CA-5244DE2DE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912" y="3767328"/>
            <a:ext cx="6464808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여러 단계를 계획해 업무를 처리</a:t>
            </a:r>
            <a:endParaRPr sz="170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493EBAAD-AB79-4A97-88CB-651E4A742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208" y="3721608"/>
            <a:ext cx="2423160" cy="429768"/>
          </a:xfrm>
          <a:prstGeom xmlns:a="http://schemas.openxmlformats.org/drawingml/2006/main" prst="roundRect">
            <a:avLst>
              <a:gd name="adj" fmla="val 19149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B95861D8-0158-4825-86E0-3BE7EB902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8512" y="3803904"/>
            <a:ext cx="2093976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5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에이전트</a:t>
            </a:r>
            <a:endParaRPr sz="15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88CB7A09-3253-4D64-A725-979D20215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352544"/>
            <a:ext cx="10479024" cy="585216"/>
          </a:xfrm>
          <a:prstGeom xmlns:a="http://schemas.openxmlformats.org/drawingml/2006/main" prst="roundRect">
            <a:avLst>
              <a:gd name="adj" fmla="val 26563"/>
            </a:avLst>
          </a:prstGeom>
          <a:solidFill xmlns:a="http://schemas.openxmlformats.org/drawingml/2006/main">
            <a:srgbClr val="F2F6F9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B6269C57-708D-48D4-B1E5-CC847012A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" y="4507992"/>
            <a:ext cx="356616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 b="1">
                <a:solidFill>
                  <a:srgbClr val="3674BB"/>
                </a:solidFill>
                <a:latin typeface="Noto Sans CJK KR"/>
                <a:ea typeface="Noto Sans CJK KR"/>
                <a:cs typeface="Noto Sans CJK KR"/>
              </a:rPr>
              <a:t>4</a:t>
            </a:r>
            <a:endParaRPr sz="15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EB3B20F3-250F-4FDA-A401-C3F104F66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912" y="4480560"/>
            <a:ext cx="6464808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휴대폰에 맞게 바뀌는 홈페이지</a:t>
            </a:r>
            <a:endParaRPr sz="1700"/>
          </a:p>
        </p:txBody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0BE3D671-668C-4FB0-ADB3-EA413B022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208" y="4434840"/>
            <a:ext cx="2423160" cy="429768"/>
          </a:xfrm>
          <a:prstGeom xmlns:a="http://schemas.openxmlformats.org/drawingml/2006/main" prst="roundRect">
            <a:avLst>
              <a:gd name="adj" fmla="val 19149"/>
            </a:avLst>
          </a:prstGeom>
          <a:solidFill xmlns:a="http://schemas.openxmlformats.org/drawingml/2006/main">
            <a:srgbClr val="E8E4FF"/>
          </a:solidFill>
          <a:ln xmlns:a="http://schemas.openxmlformats.org/drawingml/2006/main" w="12700">
            <a:solidFill>
              <a:srgbClr val="E8E4FF">
                <a:alpha val="0"/>
              </a:srgbClr>
            </a:solidFill>
            <a:prstDash val="solid"/>
          </a:ln>
        </p:spPr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5B93E09A-BF32-4EEF-9BE6-2D92CD519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8512" y="4517136"/>
            <a:ext cx="2093976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5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반응형</a:t>
            </a:r>
            <a:endParaRPr sz="1500"/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9EFEA74A-B4CC-4CE3-8448-2B1CF13B5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5065776"/>
            <a:ext cx="10479024" cy="585216"/>
          </a:xfrm>
          <a:prstGeom xmlns:a="http://schemas.openxmlformats.org/drawingml/2006/main" prst="roundRect">
            <a:avLst>
              <a:gd name="adj" fmla="val 265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DA4FAA5B-98C9-4D6F-A5FB-E4E48A186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" y="5221224"/>
            <a:ext cx="356616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 b="1">
                <a:solidFill>
                  <a:srgbClr val="3674BB"/>
                </a:solidFill>
                <a:latin typeface="Noto Sans CJK KR"/>
                <a:ea typeface="Noto Sans CJK KR"/>
                <a:cs typeface="Noto Sans CJK KR"/>
              </a:rPr>
              <a:t>5</a:t>
            </a:r>
            <a:endParaRPr sz="15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24A0EF84-5417-47B4-B6FE-F68FF25B6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912" y="5193792"/>
            <a:ext cx="6464808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7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AI가 글을 처리하는 작은 단위</a:t>
            </a:r>
            <a:endParaRPr sz="1700"/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8B0124AD-BDCD-437E-9FEB-496A60E7F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2208" y="5148072"/>
            <a:ext cx="2423160" cy="429768"/>
          </a:xfrm>
          <a:prstGeom xmlns:a="http://schemas.openxmlformats.org/drawingml/2006/main" prst="roundRect">
            <a:avLst>
              <a:gd name="adj" fmla="val 19149"/>
            </a:avLst>
          </a:prstGeom>
          <a:solidFill xmlns:a="http://schemas.openxmlformats.org/drawingml/2006/main">
            <a:srgbClr val="FFEFB8"/>
          </a:solidFill>
          <a:ln xmlns:a="http://schemas.openxmlformats.org/drawingml/2006/main" w="12700">
            <a:solidFill>
              <a:srgbClr val="FFEFB8">
                <a:alpha val="0"/>
              </a:srgbClr>
            </a:solidFill>
            <a:prstDash val="solid"/>
          </a:ln>
        </p:spPr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3EDF07E4-732B-486A-9235-F55B6EB10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8512" y="5230368"/>
            <a:ext cx="2093976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lnSpc>
                <a:spcPct val="110000"/>
              </a:lnSpc>
              <a:buNone/>
            </a:pPr>
            <a:r>
              <a:rPr sz="15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토큰</a:t>
            </a:r>
            <a:endParaRPr sz="1500"/>
          </a:p>
        </p:txBody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3C11544-2357-4CAA-84BA-C42006997E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ce845db060426d"/>
          <a:stretch xmlns:a="http://schemas.openxmlformats.org/drawingml/2006/main"/>
        </p:blipFill>
        <p:spPr>
          <a:xfrm xmlns:a="http://schemas.openxmlformats.org/drawingml/2006/main">
            <a:off x="10074642" y="400050"/>
            <a:ext cx="1424842" cy="1619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70125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CFD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82A46AE-5BB3-46A2-A5AC-FC414AD1A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972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3CB"/>
          </a:solidFill>
          <a:ln xmlns:a="http://schemas.openxmlformats.org/drawingml/2006/main" w="12700">
            <a:solidFill>
              <a:srgbClr val="8CE3CB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575E150F-06C5-421E-9F59-F6B525892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365760"/>
            <a:ext cx="1862633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9FAF4"/>
          </a:solidFill>
          <a:ln xmlns:a="http://schemas.openxmlformats.org/drawingml/2006/main" w="12700">
            <a:solidFill>
              <a:srgbClr val="E9FAF4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15C0C472-B32A-48DD-B06F-26DAF942D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" y="406908"/>
            <a:ext cx="1679753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147865"/>
                </a:solidFill>
                <a:latin typeface="Noto Sans CJK KR"/>
                <a:ea typeface="Noto Sans CJK KR"/>
                <a:cs typeface="Noto Sans CJK KR"/>
              </a:rPr>
              <a:t>오늘의 5분 실습</a:t>
            </a:r>
            <a:endParaRPr sz="10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E5490483-4295-46D7-BCB8-C01D40654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859536"/>
            <a:ext cx="9048750" cy="7589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9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우리 수련관에서 AI를 써 보고 싶은 일 하나!</a:t>
            </a:r>
            <a:endParaRPr sz="290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52633CC-7305-429D-B8E0-531C65D5E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664208"/>
            <a:ext cx="9048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5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먼저 고민 하나를 고르고, 자문위원에게 도움을 요청하세요.</a:t>
            </a:r>
            <a:endParaRPr sz="15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7EC8EC73-B69F-4254-AC31-D4587848E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" y="6355080"/>
            <a:ext cx="1093622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3970">
            <a:solidFill>
              <a:srgbClr val="E1EAF0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1F66060B-D129-44A5-887A-57972DBD1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6419088"/>
            <a:ext cx="8046720" cy="1920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900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우리 수련관에 AI 직원이 출근했습니다!  ·  2차시</a:t>
            </a:r>
            <a:endParaRPr sz="9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2F140207-2349-42E4-9B52-4031FCBD7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7312" y="6419088"/>
            <a:ext cx="1042416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 algn="r">
              <a:lnSpc>
                <a:spcPct val="110000"/>
              </a:lnSpc>
              <a:buNone/>
            </a:pPr>
            <a:r>
              <a:rPr sz="900" b="1">
                <a:solidFill>
                  <a:srgbClr val="5E7288"/>
                </a:solidFill>
                <a:latin typeface="Noto Sans CJK KR"/>
                <a:ea typeface="Noto Sans CJK KR"/>
                <a:cs typeface="Noto Sans CJK KR"/>
              </a:rPr>
              <a:t>22 / 23</a:t>
            </a:r>
            <a:endParaRPr sz="9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CE455169-A596-4B41-B624-BCAFE1CBE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13432"/>
            <a:ext cx="6675120" cy="3355848"/>
          </a:xfrm>
          <a:prstGeom xmlns:a="http://schemas.openxmlformats.org/drawingml/2006/main" prst="roundRect">
            <a:avLst>
              <a:gd name="adj" fmla="val 463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E4EFF445-3CC3-4FD6-8426-513B8AC52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416" y="2578608"/>
            <a:ext cx="3538728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E7F2FD"/>
          </a:solidFill>
          <a:ln xmlns:a="http://schemas.openxmlformats.org/drawingml/2006/main" w="12700">
            <a:solidFill>
              <a:srgbClr val="E7F2FD">
                <a:alpha val="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B70D447-B85E-4CF0-B0E9-98EAB4EC4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" y="2619756"/>
            <a:ext cx="3355848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3674BB"/>
                </a:solidFill>
                <a:latin typeface="Noto Sans CJK KR"/>
                <a:ea typeface="Noto Sans CJK KR"/>
                <a:cs typeface="Noto Sans CJK KR"/>
              </a:rPr>
              <a:t>따라 입력할 수 있는 프롬프트</a:t>
            </a:r>
            <a:endParaRPr sz="105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38A3FAFD-6C61-4C8B-8B9C-9D6B7A24F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0704" y="3026664"/>
            <a:ext cx="5971032" cy="23500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6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당신은 청소년수련관 운영 자문위원입니다.</a:t>
            </a:r>
            <a:endParaRPr sz="16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6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가상의 별빛청소년수련관에서 중학생에게</a:t>
            </a:r>
            <a:endParaRPr sz="16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6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주말 프로그램을 소개하려고 합니다.</a:t>
            </a:r>
            <a:endParaRPr sz="16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6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강사가 AI로 시간을 아낄 수 있는 준비 업무</a:t>
            </a:r>
            <a:endParaRPr sz="16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6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5개를 추천하고, 장점과 주의점을 표로 정리해 주세요.</a:t>
            </a:r>
            <a:endParaRPr sz="16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600" b="1">
                <a:solidFill>
                  <a:srgbClr val="1B2F49"/>
                </a:solidFill>
                <a:latin typeface="Noto Sans CJK KR"/>
                <a:ea typeface="Noto Sans CJK KR"/>
                <a:cs typeface="Noto Sans CJK KR"/>
              </a:rPr>
              <a:t>모르는 일정·요금은 만들어 내지 마세요.</a:t>
            </a:r>
            <a:endParaRPr sz="160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5E549435-C20C-47C6-8261-DC52B2F58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0688" y="2450592"/>
            <a:ext cx="3520440" cy="2999232"/>
          </a:xfrm>
          <a:prstGeom xmlns:a="http://schemas.openxmlformats.org/drawingml/2006/main" prst="roundRect">
            <a:avLst>
              <a:gd name="adj" fmla="val 5183"/>
            </a:avLst>
          </a:prstGeom>
          <a:solidFill xmlns:a="http://schemas.openxmlformats.org/drawingml/2006/main">
            <a:srgbClr val="132840"/>
          </a:solidFill>
          <a:ln xmlns:a="http://schemas.openxmlformats.org/drawingml/2006/main" w="8890">
            <a:solidFill>
              <a:srgbClr val="E1EAF0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6F456B8D-30EF-4630-8E48-092002365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1584" y="2761488"/>
            <a:ext cx="2907792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900" b="1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내가 고른 한 가지</a:t>
            </a:r>
            <a:endParaRPr sz="19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EE567FEA-43F6-44FD-890C-3B39C7E96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4736" y="3346704"/>
            <a:ext cx="2770632" cy="1581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800" b="1">
                <a:solidFill>
                  <a:srgbClr val="D5F8EB"/>
                </a:solidFill>
                <a:latin typeface="Noto Sans CJK KR"/>
                <a:ea typeface="Noto Sans CJK KR"/>
                <a:cs typeface="Noto Sans CJK KR"/>
              </a:rPr>
              <a:t>□ 프로그램 기획</a:t>
            </a:r>
            <a:endParaRPr sz="18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800" b="1">
                <a:solidFill>
                  <a:srgbClr val="D5F8EB"/>
                </a:solidFill>
                <a:latin typeface="Noto Sans CJK KR"/>
                <a:ea typeface="Noto Sans CJK KR"/>
                <a:cs typeface="Noto Sans CJK KR"/>
              </a:rPr>
              <a:t>□ 모집 안내문</a:t>
            </a:r>
            <a:endParaRPr sz="18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800" b="1">
                <a:solidFill>
                  <a:srgbClr val="D5F8EB"/>
                </a:solidFill>
                <a:latin typeface="Noto Sans CJK KR"/>
                <a:ea typeface="Noto Sans CJK KR"/>
                <a:cs typeface="Noto Sans CJK KR"/>
              </a:rPr>
              <a:t>□ 행사 체크리스트</a:t>
            </a:r>
            <a:endParaRPr sz="18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800" b="1">
                <a:solidFill>
                  <a:srgbClr val="D5F8EB"/>
                </a:solidFill>
                <a:latin typeface="Noto Sans CJK KR"/>
                <a:ea typeface="Noto Sans CJK KR"/>
                <a:cs typeface="Noto Sans CJK KR"/>
              </a:rPr>
              <a:t>□ 홈페이지 소개</a:t>
            </a:r>
            <a:endParaRPr sz="1800"/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B284A8-D9B9-41F4-A2E3-EFDA66A305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9e1743ad484b80"/>
          <a:stretch xmlns:a="http://schemas.openxmlformats.org/drawingml/2006/main"/>
        </p:blipFill>
        <p:spPr>
          <a:xfrm xmlns:a="http://schemas.openxmlformats.org/drawingml/2006/main">
            <a:off x="10048875" y="564873"/>
            <a:ext cx="1476375" cy="128960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93722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10223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8E5FAB92-502E-46B1-ACE8-449518949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576072"/>
            <a:ext cx="2203704" cy="310896"/>
          </a:xfrm>
          <a:prstGeom xmlns:a="http://schemas.openxmlformats.org/drawingml/2006/main" prst="roundRect">
            <a:avLst>
              <a:gd name="adj" fmla="val 38235"/>
            </a:avLst>
          </a:prstGeom>
          <a:solidFill xmlns:a="http://schemas.openxmlformats.org/drawingml/2006/main">
            <a:srgbClr val="315468"/>
          </a:solidFill>
          <a:ln xmlns:a="http://schemas.openxmlformats.org/drawingml/2006/main" w="12700">
            <a:solidFill>
              <a:srgbClr val="315468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E5753EA8-9DE7-42E5-88B4-08D38BBB4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617220"/>
            <a:ext cx="2020824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050" b="1">
                <a:solidFill>
                  <a:srgbClr val="C8F4E7"/>
                </a:solidFill>
                <a:latin typeface="Noto Sans CJK KR"/>
                <a:ea typeface="Noto Sans CJK KR"/>
                <a:cs typeface="Noto Sans CJK KR"/>
              </a:rPr>
              <a:t>오늘의 핵심 3줄</a:t>
            </a:r>
            <a:endParaRPr sz="105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15E33442-BA38-45FA-915D-BBFF030A1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1362456"/>
            <a:ext cx="10625328" cy="1600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3200" b="1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AI는 우리 수련관의</a:t>
            </a:r>
            <a:endParaRPr sz="32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3200" b="1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시간을 돌려주는 업무 도구입니다.</a:t>
            </a:r>
            <a:endParaRPr sz="320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179C6E78-6B9C-49D5-888F-97D22F77E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" y="3429000"/>
            <a:ext cx="10268712" cy="15179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300" b="1">
                <a:solidFill>
                  <a:srgbClr val="C7F5E6"/>
                </a:solidFill>
                <a:latin typeface="Noto Sans CJK KR"/>
                <a:ea typeface="Noto Sans CJK KR"/>
                <a:cs typeface="Noto Sans CJK KR"/>
              </a:rPr>
              <a:t>① 먼저 맡길 일을 고르고</a:t>
            </a:r>
            <a:endParaRPr sz="23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300" b="1">
                <a:solidFill>
                  <a:srgbClr val="C7F5E6"/>
                </a:solidFill>
                <a:latin typeface="Noto Sans CJK KR"/>
                <a:ea typeface="Noto Sans CJK KR"/>
                <a:cs typeface="Noto Sans CJK KR"/>
              </a:rPr>
              <a:t>② 필요한 맥락을 알려 주고</a:t>
            </a:r>
            <a:endParaRPr sz="2300"/>
          </a:p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2300" b="1">
                <a:solidFill>
                  <a:srgbClr val="C7F5E6"/>
                </a:solidFill>
                <a:latin typeface="Noto Sans CJK KR"/>
                <a:ea typeface="Noto Sans CJK KR"/>
                <a:cs typeface="Noto Sans CJK KR"/>
              </a:rPr>
              <a:t>③ 결과를 꼭 확인해요.</a:t>
            </a:r>
            <a:endParaRPr sz="2300"/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AA570583-5FD9-4801-9FC5-7A00ED168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" y="5559552"/>
            <a:ext cx="10351008" cy="603504"/>
          </a:xfrm>
          <a:prstGeom xmlns:a="http://schemas.openxmlformats.org/drawingml/2006/main" prst="roundRect">
            <a:avLst>
              <a:gd name="adj" fmla="val 19697"/>
            </a:avLst>
          </a:prstGeom>
          <a:solidFill xmlns:a="http://schemas.openxmlformats.org/drawingml/2006/main">
            <a:srgbClr val="2C5364"/>
          </a:solidFill>
          <a:ln xmlns:a="http://schemas.openxmlformats.org/drawingml/2006/main" w="12700">
            <a:solidFill>
              <a:srgbClr val="2C5364">
                <a:alpha val="0"/>
              </a:srgbClr>
            </a:solidFill>
            <a:prstDash val="solid"/>
          </a:ln>
        </p:spPr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5BD8A347-6587-4622-A035-FFAA3F53E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848" y="5733288"/>
            <a:ext cx="9857232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lnSpc>
                <a:spcPct val="110000"/>
              </a:lnSpc>
              <a:buNone/>
            </a:pPr>
            <a:r>
              <a:rPr sz="1600" b="1">
                <a:solidFill>
                  <a:srgbClr val="FFFFFF"/>
                </a:solidFill>
                <a:latin typeface="Noto Sans CJK KR"/>
                <a:ea typeface="Noto Sans CJK KR"/>
                <a:cs typeface="Noto Sans CJK KR"/>
              </a:rPr>
              <a:t>다음 3차시 · Chat 자문위원과 청소년 프로그램 아이디어 회의</a:t>
            </a:r>
            <a:endParaRPr sz="1600"/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156EFB-6191-4736-9876-7DE02F25AD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8f8e542e73425e"/>
          <a:stretch xmlns:a="http://schemas.openxmlformats.org/drawingml/2006/main"/>
        </p:blipFill>
        <p:spPr>
          <a:xfrm xmlns:a="http://schemas.openxmlformats.org/drawingml/2006/main">
            <a:off x="8201126" y="1619250"/>
            <a:ext cx="2933497" cy="3333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405125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2026-10-20T02:10:45.6220000Z</dcterms:created>
  <dcterms:modified xsi:type="dcterms:W3CDTF">2026-10-20T02:10:45.6220000Z</dcterms:modified>
</coreProperties>
</file>